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4"/>
  </p:notesMasterIdLst>
  <p:sldIdLst>
    <p:sldId id="414" r:id="rId2"/>
    <p:sldId id="415" r:id="rId3"/>
    <p:sldId id="447" r:id="rId4"/>
    <p:sldId id="799" r:id="rId5"/>
    <p:sldId id="848" r:id="rId6"/>
    <p:sldId id="800" r:id="rId7"/>
    <p:sldId id="850" r:id="rId8"/>
    <p:sldId id="451" r:id="rId9"/>
    <p:sldId id="803" r:id="rId10"/>
    <p:sldId id="849" r:id="rId11"/>
    <p:sldId id="260" r:id="rId12"/>
    <p:sldId id="793" r:id="rId13"/>
    <p:sldId id="836" r:id="rId14"/>
    <p:sldId id="841" r:id="rId15"/>
    <p:sldId id="883" r:id="rId16"/>
    <p:sldId id="487" r:id="rId17"/>
    <p:sldId id="262" r:id="rId18"/>
    <p:sldId id="837" r:id="rId19"/>
    <p:sldId id="851" r:id="rId20"/>
    <p:sldId id="804" r:id="rId21"/>
    <p:sldId id="838" r:id="rId22"/>
    <p:sldId id="823" r:id="rId23"/>
    <p:sldId id="513" r:id="rId24"/>
    <p:sldId id="514" r:id="rId25"/>
    <p:sldId id="495" r:id="rId26"/>
    <p:sldId id="280" r:id="rId27"/>
    <p:sldId id="645" r:id="rId28"/>
    <p:sldId id="496" r:id="rId29"/>
    <p:sldId id="822" r:id="rId30"/>
    <p:sldId id="774" r:id="rId31"/>
    <p:sldId id="512" r:id="rId32"/>
    <p:sldId id="281" r:id="rId33"/>
    <p:sldId id="516" r:id="rId34"/>
    <p:sldId id="517" r:id="rId35"/>
    <p:sldId id="867" r:id="rId36"/>
    <p:sldId id="868" r:id="rId37"/>
    <p:sldId id="869" r:id="rId38"/>
    <p:sldId id="532" r:id="rId39"/>
    <p:sldId id="853" r:id="rId40"/>
    <p:sldId id="519" r:id="rId41"/>
    <p:sldId id="520" r:id="rId42"/>
    <p:sldId id="522" r:id="rId43"/>
    <p:sldId id="704" r:id="rId44"/>
    <p:sldId id="879" r:id="rId45"/>
    <p:sldId id="880" r:id="rId46"/>
    <p:sldId id="881" r:id="rId47"/>
    <p:sldId id="845" r:id="rId48"/>
    <p:sldId id="523" r:id="rId49"/>
    <p:sldId id="855" r:id="rId50"/>
    <p:sldId id="856" r:id="rId51"/>
    <p:sldId id="858" r:id="rId52"/>
    <p:sldId id="882" r:id="rId53"/>
    <p:sldId id="810" r:id="rId54"/>
    <p:sldId id="821" r:id="rId55"/>
    <p:sldId id="777" r:id="rId56"/>
    <p:sldId id="772" r:id="rId57"/>
    <p:sldId id="530" r:id="rId58"/>
    <p:sldId id="894" r:id="rId59"/>
    <p:sldId id="895" r:id="rId60"/>
    <p:sldId id="406" r:id="rId61"/>
    <p:sldId id="373" r:id="rId62"/>
    <p:sldId id="318" r:id="rId63"/>
    <p:sldId id="749" r:id="rId64"/>
    <p:sldId id="750" r:id="rId65"/>
    <p:sldId id="751" r:id="rId66"/>
    <p:sldId id="752" r:id="rId67"/>
    <p:sldId id="753" r:id="rId68"/>
    <p:sldId id="754" r:id="rId69"/>
    <p:sldId id="755" r:id="rId70"/>
    <p:sldId id="756" r:id="rId71"/>
    <p:sldId id="758" r:id="rId72"/>
    <p:sldId id="759" r:id="rId73"/>
    <p:sldId id="760" r:id="rId74"/>
    <p:sldId id="762" r:id="rId75"/>
    <p:sldId id="763" r:id="rId76"/>
    <p:sldId id="408" r:id="rId77"/>
    <p:sldId id="375" r:id="rId78"/>
    <p:sldId id="891" r:id="rId79"/>
    <p:sldId id="282" r:id="rId80"/>
    <p:sldId id="434" r:id="rId81"/>
    <p:sldId id="846" r:id="rId82"/>
    <p:sldId id="714" r:id="rId83"/>
    <p:sldId id="811" r:id="rId84"/>
    <p:sldId id="429" r:id="rId85"/>
    <p:sldId id="717" r:id="rId86"/>
    <p:sldId id="747" r:id="rId87"/>
    <p:sldId id="748" r:id="rId88"/>
    <p:sldId id="812" r:id="rId89"/>
    <p:sldId id="407" r:id="rId90"/>
    <p:sldId id="374" r:id="rId91"/>
    <p:sldId id="320" r:id="rId92"/>
    <p:sldId id="322" r:id="rId93"/>
    <p:sldId id="889" r:id="rId94"/>
    <p:sldId id="847" r:id="rId95"/>
    <p:sldId id="767" r:id="rId96"/>
    <p:sldId id="791" r:id="rId97"/>
    <p:sldId id="892" r:id="rId98"/>
    <p:sldId id="893" r:id="rId99"/>
    <p:sldId id="820" r:id="rId100"/>
    <p:sldId id="770" r:id="rId101"/>
    <p:sldId id="771" r:id="rId102"/>
    <p:sldId id="567" r:id="rId103"/>
    <p:sldId id="410" r:id="rId104"/>
    <p:sldId id="816" r:id="rId105"/>
    <p:sldId id="859" r:id="rId106"/>
    <p:sldId id="860" r:id="rId107"/>
    <p:sldId id="411" r:id="rId108"/>
    <p:sldId id="290" r:id="rId109"/>
    <p:sldId id="768" r:id="rId110"/>
    <p:sldId id="817" r:id="rId111"/>
    <p:sldId id="818" r:id="rId112"/>
    <p:sldId id="409" r:id="rId113"/>
    <p:sldId id="291" r:id="rId114"/>
    <p:sldId id="814" r:id="rId115"/>
    <p:sldId id="890" r:id="rId116"/>
    <p:sldId id="819" r:id="rId117"/>
    <p:sldId id="780" r:id="rId118"/>
    <p:sldId id="824" r:id="rId119"/>
    <p:sldId id="579" r:id="rId120"/>
    <p:sldId id="580" r:id="rId121"/>
    <p:sldId id="412" r:id="rId122"/>
    <p:sldId id="378" r:id="rId123"/>
    <p:sldId id="886" r:id="rId124"/>
    <p:sldId id="583" r:id="rId125"/>
    <p:sldId id="861" r:id="rId126"/>
    <p:sldId id="862" r:id="rId127"/>
    <p:sldId id="863" r:id="rId128"/>
    <p:sldId id="887" r:id="rId129"/>
    <p:sldId id="825" r:id="rId130"/>
    <p:sldId id="826" r:id="rId131"/>
    <p:sldId id="783" r:id="rId132"/>
    <p:sldId id="827" r:id="rId133"/>
    <p:sldId id="592" r:id="rId134"/>
    <p:sldId id="395" r:id="rId135"/>
    <p:sldId id="396" r:id="rId136"/>
    <p:sldId id="364" r:id="rId137"/>
    <p:sldId id="828" r:id="rId138"/>
    <p:sldId id="888" r:id="rId139"/>
    <p:sldId id="442" r:id="rId140"/>
    <p:sldId id="829" r:id="rId141"/>
    <p:sldId id="830" r:id="rId142"/>
    <p:sldId id="831" r:id="rId143"/>
    <p:sldId id="593" r:id="rId144"/>
    <p:sldId id="261" r:id="rId145"/>
    <p:sldId id="884" r:id="rId146"/>
    <p:sldId id="885" r:id="rId147"/>
    <p:sldId id="832" r:id="rId148"/>
    <p:sldId id="833" r:id="rId149"/>
    <p:sldId id="834" r:id="rId150"/>
    <p:sldId id="616" r:id="rId151"/>
    <p:sldId id="798" r:id="rId152"/>
    <p:sldId id="423" r:id="rId1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00"/>
    <a:srgbClr val="CCFFFF"/>
    <a:srgbClr val="7EE8B0"/>
    <a:srgbClr val="9999FF"/>
    <a:srgbClr val="008000"/>
    <a:srgbClr val="0000FF"/>
    <a:srgbClr val="33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0860" autoAdjust="0"/>
  </p:normalViewPr>
  <p:slideViewPr>
    <p:cSldViewPr>
      <p:cViewPr varScale="1">
        <p:scale>
          <a:sx n="71" d="100"/>
          <a:sy n="71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F0B99-97B5-42B2-AE91-FAFA6B07ACF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1B1F0AC-BE4F-440E-AB04-63B6948162AB}">
      <dgm:prSet phldrT="[نص]"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LEGAL</a:t>
          </a:r>
        </a:p>
        <a:p>
          <a:pPr rtl="1"/>
          <a:r>
            <a:rPr lang="ar-SA" sz="1800" b="1" dirty="0" smtClean="0">
              <a:solidFill>
                <a:schemeClr val="tx1"/>
              </a:solidFill>
              <a:latin typeface="Gill Sans MT" pitchFamily="34" charset="0"/>
            </a:rPr>
            <a:t>القانونية</a:t>
          </a:r>
          <a:endParaRPr lang="en-US" sz="1800" b="1" dirty="0" smtClean="0">
            <a:solidFill>
              <a:schemeClr val="tx1"/>
            </a:solidFill>
            <a:latin typeface="Gill Sans MT" pitchFamily="34" charset="0"/>
          </a:endParaRPr>
        </a:p>
      </dgm:t>
    </dgm:pt>
    <dgm:pt modelId="{5CA91DA5-3440-48DF-9F46-E4D73EF39A95}" type="parTrans" cxnId="{C09570D7-94D6-4464-8C7B-4C7E77ACAE7C}">
      <dgm:prSet/>
      <dgm:spPr/>
      <dgm:t>
        <a:bodyPr/>
        <a:lstStyle/>
        <a:p>
          <a:pPr rtl="1"/>
          <a:endParaRPr lang="ar-SA"/>
        </a:p>
      </dgm:t>
    </dgm:pt>
    <dgm:pt modelId="{AD50D4F2-B7C9-4F0E-9660-33AB927BB069}" type="sibTrans" cxnId="{C09570D7-94D6-4464-8C7B-4C7E77ACAE7C}">
      <dgm:prSet/>
      <dgm:spPr/>
      <dgm:t>
        <a:bodyPr/>
        <a:lstStyle/>
        <a:p>
          <a:pPr rtl="1"/>
          <a:endParaRPr lang="ar-SA"/>
        </a:p>
      </dgm:t>
    </dgm:pt>
    <dgm:pt modelId="{12944AAF-3490-4466-9BF3-B76CA259F284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POLITICAL</a:t>
          </a:r>
        </a:p>
        <a:p>
          <a:pPr rtl="1"/>
          <a:r>
            <a:rPr lang="ar-SA" sz="1800" b="1" dirty="0" smtClean="0">
              <a:solidFill>
                <a:schemeClr val="tx1"/>
              </a:solidFill>
              <a:latin typeface="Gill Sans MT" pitchFamily="34" charset="0"/>
            </a:rPr>
            <a:t>السياسية</a:t>
          </a:r>
          <a:endParaRPr lang="en-US" sz="1800" b="1" dirty="0" smtClean="0">
            <a:solidFill>
              <a:schemeClr val="tx1"/>
            </a:solidFill>
            <a:latin typeface="Gill Sans MT" pitchFamily="34" charset="0"/>
          </a:endParaRPr>
        </a:p>
      </dgm:t>
    </dgm:pt>
    <dgm:pt modelId="{840CDF69-4BA4-4F25-B8F7-9520B5AD6CF9}" type="parTrans" cxnId="{AC53DCCB-8F0F-406C-A413-5CEA6AF6C221}">
      <dgm:prSet/>
      <dgm:spPr/>
      <dgm:t>
        <a:bodyPr/>
        <a:lstStyle/>
        <a:p>
          <a:pPr rtl="1"/>
          <a:endParaRPr lang="ar-SA"/>
        </a:p>
      </dgm:t>
    </dgm:pt>
    <dgm:pt modelId="{35B9A6D2-C5A2-4FB8-BF59-00E641FAEB4D}" type="sibTrans" cxnId="{AC53DCCB-8F0F-406C-A413-5CEA6AF6C221}">
      <dgm:prSet/>
      <dgm:spPr/>
      <dgm:t>
        <a:bodyPr/>
        <a:lstStyle/>
        <a:p>
          <a:pPr rtl="1"/>
          <a:endParaRPr lang="ar-SA"/>
        </a:p>
      </dgm:t>
    </dgm:pt>
    <dgm:pt modelId="{22E9E6F7-29B8-42BA-B57B-1646755F11E3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ECONOMIC</a:t>
          </a:r>
        </a:p>
        <a:p>
          <a:pPr rtl="1"/>
          <a:r>
            <a:rPr lang="ar-SA" sz="1800" b="1" dirty="0" smtClean="0">
              <a:solidFill>
                <a:schemeClr val="tx1"/>
              </a:solidFill>
              <a:latin typeface="Gill Sans MT" pitchFamily="34" charset="0"/>
            </a:rPr>
            <a:t>الاقتصادية</a:t>
          </a:r>
          <a:endParaRPr lang="ar-SA" sz="1400" dirty="0"/>
        </a:p>
      </dgm:t>
    </dgm:pt>
    <dgm:pt modelId="{C7F8B35C-E956-4CFF-B86B-04D52259882E}" type="parTrans" cxnId="{F4563560-FFEA-4A2D-BBA3-16CCFA47CE78}">
      <dgm:prSet/>
      <dgm:spPr/>
      <dgm:t>
        <a:bodyPr/>
        <a:lstStyle/>
        <a:p>
          <a:pPr rtl="1"/>
          <a:endParaRPr lang="ar-SA"/>
        </a:p>
      </dgm:t>
    </dgm:pt>
    <dgm:pt modelId="{DFE99B27-7983-47A8-BC55-853187147D43}" type="sibTrans" cxnId="{F4563560-FFEA-4A2D-BBA3-16CCFA47CE78}">
      <dgm:prSet/>
      <dgm:spPr/>
      <dgm:t>
        <a:bodyPr/>
        <a:lstStyle/>
        <a:p>
          <a:pPr rtl="1"/>
          <a:endParaRPr lang="ar-SA"/>
        </a:p>
      </dgm:t>
    </dgm:pt>
    <dgm:pt modelId="{CFC94DF9-5DBB-4427-8BAD-F27C0E64E23D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SOCIOCULTURAL</a:t>
          </a:r>
        </a:p>
        <a:p>
          <a:pPr rtl="1"/>
          <a:r>
            <a:rPr lang="ar-SA" sz="1800" b="1" dirty="0" smtClean="0">
              <a:solidFill>
                <a:schemeClr val="tx1"/>
              </a:solidFill>
              <a:latin typeface="Gill Sans MT" pitchFamily="34" charset="0"/>
            </a:rPr>
            <a:t>الثقافية الاجتماعية</a:t>
          </a:r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 </a:t>
          </a:r>
        </a:p>
      </dgm:t>
    </dgm:pt>
    <dgm:pt modelId="{11D9E412-5B16-4646-A48E-E83A3520E9C7}" type="parTrans" cxnId="{B104C67E-41AD-4BB6-89D4-D6A7E043ADD3}">
      <dgm:prSet/>
      <dgm:spPr/>
      <dgm:t>
        <a:bodyPr/>
        <a:lstStyle/>
        <a:p>
          <a:pPr rtl="1"/>
          <a:endParaRPr lang="ar-SA"/>
        </a:p>
      </dgm:t>
    </dgm:pt>
    <dgm:pt modelId="{4C1FFAF0-0A2A-48EF-956D-FD1C07C28A50}" type="sibTrans" cxnId="{B104C67E-41AD-4BB6-89D4-D6A7E043ADD3}">
      <dgm:prSet/>
      <dgm:spPr/>
      <dgm:t>
        <a:bodyPr/>
        <a:lstStyle/>
        <a:p>
          <a:pPr rtl="1"/>
          <a:endParaRPr lang="ar-SA"/>
        </a:p>
      </dgm:t>
    </dgm:pt>
    <dgm:pt modelId="{978D269A-3074-4694-9C99-922D343A8B5B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TECHNOLOGICAL</a:t>
          </a:r>
        </a:p>
        <a:p>
          <a:pPr rtl="1"/>
          <a:r>
            <a:rPr lang="ar-SA" sz="1800" b="1" dirty="0" smtClean="0">
              <a:solidFill>
                <a:schemeClr val="tx1"/>
              </a:solidFill>
              <a:latin typeface="Gill Sans MT" pitchFamily="34" charset="0"/>
            </a:rPr>
            <a:t>التقنية</a:t>
          </a:r>
          <a:endParaRPr lang="en-US" sz="1800" b="1" dirty="0" smtClean="0">
            <a:solidFill>
              <a:schemeClr val="tx1"/>
            </a:solidFill>
            <a:latin typeface="Gill Sans MT" pitchFamily="34" charset="0"/>
          </a:endParaRPr>
        </a:p>
      </dgm:t>
    </dgm:pt>
    <dgm:pt modelId="{4076DCC6-98EE-42E0-B2B3-DAD385040108}" type="parTrans" cxnId="{83181793-D8D7-4142-8C2A-80B6F69A11FC}">
      <dgm:prSet/>
      <dgm:spPr/>
      <dgm:t>
        <a:bodyPr/>
        <a:lstStyle/>
        <a:p>
          <a:pPr rtl="1"/>
          <a:endParaRPr lang="ar-SA"/>
        </a:p>
      </dgm:t>
    </dgm:pt>
    <dgm:pt modelId="{98363990-63CF-4FF9-8FC6-2158C3296E69}" type="sibTrans" cxnId="{83181793-D8D7-4142-8C2A-80B6F69A11FC}">
      <dgm:prSet/>
      <dgm:spPr/>
      <dgm:t>
        <a:bodyPr/>
        <a:lstStyle/>
        <a:p>
          <a:pPr rtl="1"/>
          <a:endParaRPr lang="ar-SA"/>
        </a:p>
      </dgm:t>
    </dgm:pt>
    <dgm:pt modelId="{00A117E7-842A-4EE2-AE89-2591241F4B1F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ENVIRONMENTAL</a:t>
          </a:r>
        </a:p>
        <a:p>
          <a:pPr rtl="1"/>
          <a:r>
            <a:rPr lang="ar-SA" sz="1800" b="1" dirty="0" smtClean="0">
              <a:solidFill>
                <a:schemeClr val="tx1"/>
              </a:solidFill>
              <a:latin typeface="Gill Sans MT" pitchFamily="34" charset="0"/>
            </a:rPr>
            <a:t>البيئية</a:t>
          </a:r>
          <a:endParaRPr lang="en-US" sz="1800" b="1" dirty="0" smtClean="0">
            <a:solidFill>
              <a:schemeClr val="tx1"/>
            </a:solidFill>
            <a:latin typeface="Gill Sans MT" pitchFamily="34" charset="0"/>
          </a:endParaRPr>
        </a:p>
      </dgm:t>
    </dgm:pt>
    <dgm:pt modelId="{1FB994C5-7E93-4767-ADE3-3D5197E0B1F8}" type="parTrans" cxnId="{CCBDDF01-F483-42F6-A80B-ECDD5FA35F9B}">
      <dgm:prSet/>
      <dgm:spPr/>
      <dgm:t>
        <a:bodyPr/>
        <a:lstStyle/>
        <a:p>
          <a:pPr rtl="1"/>
          <a:endParaRPr lang="ar-SA"/>
        </a:p>
      </dgm:t>
    </dgm:pt>
    <dgm:pt modelId="{81B91C24-BE26-46C1-99C6-C69ADCD75A94}" type="sibTrans" cxnId="{CCBDDF01-F483-42F6-A80B-ECDD5FA35F9B}">
      <dgm:prSet/>
      <dgm:spPr/>
      <dgm:t>
        <a:bodyPr/>
        <a:lstStyle/>
        <a:p>
          <a:pPr rtl="1"/>
          <a:endParaRPr lang="ar-SA"/>
        </a:p>
      </dgm:t>
    </dgm:pt>
    <dgm:pt modelId="{AE90646F-1BD4-426E-98BD-128F0EBFE0B1}" type="pres">
      <dgm:prSet presAssocID="{477F0B99-97B5-42B2-AE91-FAFA6B07AC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342D7B6-D502-48F2-A509-5ED248CCE9DA}" type="pres">
      <dgm:prSet presAssocID="{12944AAF-3490-4466-9BF3-B76CA259F28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42433D-BC7A-4D58-9BA9-054425DCDA89}" type="pres">
      <dgm:prSet presAssocID="{35B9A6D2-C5A2-4FB8-BF59-00E641FAEB4D}" presName="sibTrans" presStyleCnt="0"/>
      <dgm:spPr/>
    </dgm:pt>
    <dgm:pt modelId="{F59377EB-BB13-44DD-93FF-93964BF5D9A6}" type="pres">
      <dgm:prSet presAssocID="{22E9E6F7-29B8-42BA-B57B-1646755F11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688D9A-DA57-421B-953D-075A561CE1A1}" type="pres">
      <dgm:prSet presAssocID="{DFE99B27-7983-47A8-BC55-853187147D43}" presName="sibTrans" presStyleCnt="0"/>
      <dgm:spPr/>
    </dgm:pt>
    <dgm:pt modelId="{20746B72-FA9C-4BA2-9126-185DF2A9BBF3}" type="pres">
      <dgm:prSet presAssocID="{CFC94DF9-5DBB-4427-8BAD-F27C0E64E23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26AA7F-1A5C-4686-B28E-067706BE6E12}" type="pres">
      <dgm:prSet presAssocID="{4C1FFAF0-0A2A-48EF-956D-FD1C07C28A50}" presName="sibTrans" presStyleCnt="0"/>
      <dgm:spPr/>
    </dgm:pt>
    <dgm:pt modelId="{F4E3CBC5-71E4-4FF2-A35E-4B0E3E905CFC}" type="pres">
      <dgm:prSet presAssocID="{978D269A-3074-4694-9C99-922D343A8B5B}" presName="node" presStyleLbl="node1" presStyleIdx="3" presStyleCnt="6" custLinFactNeighborX="-396" custLinFactNeighborY="-179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B4E55E-B0A1-4F62-9112-8691E4A801EF}" type="pres">
      <dgm:prSet presAssocID="{98363990-63CF-4FF9-8FC6-2158C3296E69}" presName="sibTrans" presStyleCnt="0"/>
      <dgm:spPr/>
    </dgm:pt>
    <dgm:pt modelId="{309433B1-3ABE-4512-8372-E6DE2BF57571}" type="pres">
      <dgm:prSet presAssocID="{A1B1F0AC-BE4F-440E-AB04-63B6948162AB}" presName="node" presStyleLbl="node1" presStyleIdx="4" presStyleCnt="6" custScaleY="88236" custLinFactNeighborX="-3333" custLinFactNeighborY="354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31E28A-7F62-4DAC-BDF0-D6329DF7F6D0}" type="pres">
      <dgm:prSet presAssocID="{AD50D4F2-B7C9-4F0E-9660-33AB927BB069}" presName="sibTrans" presStyleCnt="0"/>
      <dgm:spPr/>
    </dgm:pt>
    <dgm:pt modelId="{8E7BAC07-AB80-4B9A-8E49-6D54656429EE}" type="pres">
      <dgm:prSet presAssocID="{00A117E7-842A-4EE2-AE89-2591241F4B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3A852A0-2E0D-4D1D-8847-DA14EADB4D6B}" type="presOf" srcId="{477F0B99-97B5-42B2-AE91-FAFA6B07ACF9}" destId="{AE90646F-1BD4-426E-98BD-128F0EBFE0B1}" srcOrd="0" destOrd="0" presId="urn:microsoft.com/office/officeart/2005/8/layout/default#1"/>
    <dgm:cxn modelId="{B104C67E-41AD-4BB6-89D4-D6A7E043ADD3}" srcId="{477F0B99-97B5-42B2-AE91-FAFA6B07ACF9}" destId="{CFC94DF9-5DBB-4427-8BAD-F27C0E64E23D}" srcOrd="2" destOrd="0" parTransId="{11D9E412-5B16-4646-A48E-E83A3520E9C7}" sibTransId="{4C1FFAF0-0A2A-48EF-956D-FD1C07C28A50}"/>
    <dgm:cxn modelId="{CEF7C676-BC20-4C23-9026-36E966CDDAE0}" type="presOf" srcId="{22E9E6F7-29B8-42BA-B57B-1646755F11E3}" destId="{F59377EB-BB13-44DD-93FF-93964BF5D9A6}" srcOrd="0" destOrd="0" presId="urn:microsoft.com/office/officeart/2005/8/layout/default#1"/>
    <dgm:cxn modelId="{83181793-D8D7-4142-8C2A-80B6F69A11FC}" srcId="{477F0B99-97B5-42B2-AE91-FAFA6B07ACF9}" destId="{978D269A-3074-4694-9C99-922D343A8B5B}" srcOrd="3" destOrd="0" parTransId="{4076DCC6-98EE-42E0-B2B3-DAD385040108}" sibTransId="{98363990-63CF-4FF9-8FC6-2158C3296E69}"/>
    <dgm:cxn modelId="{AC53DCCB-8F0F-406C-A413-5CEA6AF6C221}" srcId="{477F0B99-97B5-42B2-AE91-FAFA6B07ACF9}" destId="{12944AAF-3490-4466-9BF3-B76CA259F284}" srcOrd="0" destOrd="0" parTransId="{840CDF69-4BA4-4F25-B8F7-9520B5AD6CF9}" sibTransId="{35B9A6D2-C5A2-4FB8-BF59-00E641FAEB4D}"/>
    <dgm:cxn modelId="{44488DF7-D8BE-4FB0-9E79-52AE78853024}" type="presOf" srcId="{A1B1F0AC-BE4F-440E-AB04-63B6948162AB}" destId="{309433B1-3ABE-4512-8372-E6DE2BF57571}" srcOrd="0" destOrd="0" presId="urn:microsoft.com/office/officeart/2005/8/layout/default#1"/>
    <dgm:cxn modelId="{CCBDDF01-F483-42F6-A80B-ECDD5FA35F9B}" srcId="{477F0B99-97B5-42B2-AE91-FAFA6B07ACF9}" destId="{00A117E7-842A-4EE2-AE89-2591241F4B1F}" srcOrd="5" destOrd="0" parTransId="{1FB994C5-7E93-4767-ADE3-3D5197E0B1F8}" sibTransId="{81B91C24-BE26-46C1-99C6-C69ADCD75A94}"/>
    <dgm:cxn modelId="{71F20126-3584-491C-8270-5F7666607794}" type="presOf" srcId="{978D269A-3074-4694-9C99-922D343A8B5B}" destId="{F4E3CBC5-71E4-4FF2-A35E-4B0E3E905CFC}" srcOrd="0" destOrd="0" presId="urn:microsoft.com/office/officeart/2005/8/layout/default#1"/>
    <dgm:cxn modelId="{F4563560-FFEA-4A2D-BBA3-16CCFA47CE78}" srcId="{477F0B99-97B5-42B2-AE91-FAFA6B07ACF9}" destId="{22E9E6F7-29B8-42BA-B57B-1646755F11E3}" srcOrd="1" destOrd="0" parTransId="{C7F8B35C-E956-4CFF-B86B-04D52259882E}" sibTransId="{DFE99B27-7983-47A8-BC55-853187147D43}"/>
    <dgm:cxn modelId="{11F3A36D-9E4B-4CC0-BBB4-7810C6D84274}" type="presOf" srcId="{00A117E7-842A-4EE2-AE89-2591241F4B1F}" destId="{8E7BAC07-AB80-4B9A-8E49-6D54656429EE}" srcOrd="0" destOrd="0" presId="urn:microsoft.com/office/officeart/2005/8/layout/default#1"/>
    <dgm:cxn modelId="{63C0B2B9-66D7-4C12-B84E-4F22028A7D43}" type="presOf" srcId="{12944AAF-3490-4466-9BF3-B76CA259F284}" destId="{1342D7B6-D502-48F2-A509-5ED248CCE9DA}" srcOrd="0" destOrd="0" presId="urn:microsoft.com/office/officeart/2005/8/layout/default#1"/>
    <dgm:cxn modelId="{C09570D7-94D6-4464-8C7B-4C7E77ACAE7C}" srcId="{477F0B99-97B5-42B2-AE91-FAFA6B07ACF9}" destId="{A1B1F0AC-BE4F-440E-AB04-63B6948162AB}" srcOrd="4" destOrd="0" parTransId="{5CA91DA5-3440-48DF-9F46-E4D73EF39A95}" sibTransId="{AD50D4F2-B7C9-4F0E-9660-33AB927BB069}"/>
    <dgm:cxn modelId="{A4879E0B-4D6C-4836-8B41-72507A83C404}" type="presOf" srcId="{CFC94DF9-5DBB-4427-8BAD-F27C0E64E23D}" destId="{20746B72-FA9C-4BA2-9126-185DF2A9BBF3}" srcOrd="0" destOrd="0" presId="urn:microsoft.com/office/officeart/2005/8/layout/default#1"/>
    <dgm:cxn modelId="{4150663F-4E62-457C-89F7-B3925E50351A}" type="presParOf" srcId="{AE90646F-1BD4-426E-98BD-128F0EBFE0B1}" destId="{1342D7B6-D502-48F2-A509-5ED248CCE9DA}" srcOrd="0" destOrd="0" presId="urn:microsoft.com/office/officeart/2005/8/layout/default#1"/>
    <dgm:cxn modelId="{BA0510A4-2BD2-4A15-8FCA-5B6C606E2751}" type="presParOf" srcId="{AE90646F-1BD4-426E-98BD-128F0EBFE0B1}" destId="{4442433D-BC7A-4D58-9BA9-054425DCDA89}" srcOrd="1" destOrd="0" presId="urn:microsoft.com/office/officeart/2005/8/layout/default#1"/>
    <dgm:cxn modelId="{2554D485-776C-4ED3-ADF1-B0E8A0227D8A}" type="presParOf" srcId="{AE90646F-1BD4-426E-98BD-128F0EBFE0B1}" destId="{F59377EB-BB13-44DD-93FF-93964BF5D9A6}" srcOrd="2" destOrd="0" presId="urn:microsoft.com/office/officeart/2005/8/layout/default#1"/>
    <dgm:cxn modelId="{5FCBAE35-3964-45EB-9E58-2394F96BA616}" type="presParOf" srcId="{AE90646F-1BD4-426E-98BD-128F0EBFE0B1}" destId="{C5688D9A-DA57-421B-953D-075A561CE1A1}" srcOrd="3" destOrd="0" presId="urn:microsoft.com/office/officeart/2005/8/layout/default#1"/>
    <dgm:cxn modelId="{E1B6F193-8510-4665-AA25-6A93E3F1CD57}" type="presParOf" srcId="{AE90646F-1BD4-426E-98BD-128F0EBFE0B1}" destId="{20746B72-FA9C-4BA2-9126-185DF2A9BBF3}" srcOrd="4" destOrd="0" presId="urn:microsoft.com/office/officeart/2005/8/layout/default#1"/>
    <dgm:cxn modelId="{13B8FAF0-8508-4944-8053-9AC0E4D8C840}" type="presParOf" srcId="{AE90646F-1BD4-426E-98BD-128F0EBFE0B1}" destId="{B526AA7F-1A5C-4686-B28E-067706BE6E12}" srcOrd="5" destOrd="0" presId="urn:microsoft.com/office/officeart/2005/8/layout/default#1"/>
    <dgm:cxn modelId="{110BB877-6F82-4C24-B173-CDD9080BD8FA}" type="presParOf" srcId="{AE90646F-1BD4-426E-98BD-128F0EBFE0B1}" destId="{F4E3CBC5-71E4-4FF2-A35E-4B0E3E905CFC}" srcOrd="6" destOrd="0" presId="urn:microsoft.com/office/officeart/2005/8/layout/default#1"/>
    <dgm:cxn modelId="{44823751-62F4-400B-9833-9FE383AC07CD}" type="presParOf" srcId="{AE90646F-1BD4-426E-98BD-128F0EBFE0B1}" destId="{E0B4E55E-B0A1-4F62-9112-8691E4A801EF}" srcOrd="7" destOrd="0" presId="urn:microsoft.com/office/officeart/2005/8/layout/default#1"/>
    <dgm:cxn modelId="{13398F7F-C4CB-493D-B359-52728CA6EEB1}" type="presParOf" srcId="{AE90646F-1BD4-426E-98BD-128F0EBFE0B1}" destId="{309433B1-3ABE-4512-8372-E6DE2BF57571}" srcOrd="8" destOrd="0" presId="urn:microsoft.com/office/officeart/2005/8/layout/default#1"/>
    <dgm:cxn modelId="{5828149C-A924-4450-85BE-BE16C29E47DA}" type="presParOf" srcId="{AE90646F-1BD4-426E-98BD-128F0EBFE0B1}" destId="{0431E28A-7F62-4DAC-BDF0-D6329DF7F6D0}" srcOrd="9" destOrd="0" presId="urn:microsoft.com/office/officeart/2005/8/layout/default#1"/>
    <dgm:cxn modelId="{78C6B329-60B4-4B20-957A-C67CBB4ADA90}" type="presParOf" srcId="{AE90646F-1BD4-426E-98BD-128F0EBFE0B1}" destId="{8E7BAC07-AB80-4B9A-8E49-6D54656429EE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F0B99-97B5-42B2-AE91-FAFA6B07ACF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1B1F0AC-BE4F-440E-AB04-63B6948162AB}">
      <dgm:prSet phldrT="[نص]"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LEGAL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هناك قانون سعودي لمحدودية استقدام العمالة الأجنبية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قانون </a:t>
          </a:r>
          <a:r>
            <a:rPr lang="ar-SA" sz="2000" dirty="0" err="1" smtClean="0">
              <a:solidFill>
                <a:srgbClr val="0000FF"/>
              </a:solidFill>
              <a:latin typeface="Gill Sans MT" pitchFamily="34" charset="0"/>
            </a:rPr>
            <a:t>السعودة</a:t>
          </a:r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 نطاقات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الضريبة </a:t>
          </a:r>
          <a:r>
            <a:rPr lang="ar-SA" sz="2000" dirty="0" err="1" smtClean="0">
              <a:solidFill>
                <a:srgbClr val="0000FF"/>
              </a:solidFill>
              <a:latin typeface="Gill Sans MT" pitchFamily="34" charset="0"/>
            </a:rPr>
            <a:t>المضافة </a:t>
          </a:r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, ضريبة المرافقين</a:t>
          </a:r>
        </a:p>
      </dgm:t>
    </dgm:pt>
    <dgm:pt modelId="{5CA91DA5-3440-48DF-9F46-E4D73EF39A95}" type="parTrans" cxnId="{C09570D7-94D6-4464-8C7B-4C7E77ACAE7C}">
      <dgm:prSet/>
      <dgm:spPr/>
      <dgm:t>
        <a:bodyPr/>
        <a:lstStyle/>
        <a:p>
          <a:pPr rtl="1"/>
          <a:endParaRPr lang="ar-SA"/>
        </a:p>
      </dgm:t>
    </dgm:pt>
    <dgm:pt modelId="{AD50D4F2-B7C9-4F0E-9660-33AB927BB069}" type="sibTrans" cxnId="{C09570D7-94D6-4464-8C7B-4C7E77ACAE7C}">
      <dgm:prSet/>
      <dgm:spPr/>
      <dgm:t>
        <a:bodyPr/>
        <a:lstStyle/>
        <a:p>
          <a:pPr rtl="1"/>
          <a:endParaRPr lang="ar-SA"/>
        </a:p>
      </dgm:t>
    </dgm:pt>
    <dgm:pt modelId="{12944AAF-3490-4466-9BF3-B76CA259F284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POLITICAL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السعودية تتميز باستقرار سياسي 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يوجد في منطقة الشرق الأوسط شيء من عدم الاستقرار</a:t>
          </a:r>
          <a:endParaRPr lang="ar-SA" sz="2000" dirty="0">
            <a:solidFill>
              <a:srgbClr val="0000FF"/>
            </a:solidFill>
            <a:latin typeface="Gill Sans MT" pitchFamily="34" charset="0"/>
          </a:endParaRPr>
        </a:p>
      </dgm:t>
    </dgm:pt>
    <dgm:pt modelId="{840CDF69-4BA4-4F25-B8F7-9520B5AD6CF9}" type="parTrans" cxnId="{AC53DCCB-8F0F-406C-A413-5CEA6AF6C221}">
      <dgm:prSet/>
      <dgm:spPr/>
      <dgm:t>
        <a:bodyPr/>
        <a:lstStyle/>
        <a:p>
          <a:pPr rtl="1"/>
          <a:endParaRPr lang="ar-SA"/>
        </a:p>
      </dgm:t>
    </dgm:pt>
    <dgm:pt modelId="{35B9A6D2-C5A2-4FB8-BF59-00E641FAEB4D}" type="sibTrans" cxnId="{AC53DCCB-8F0F-406C-A413-5CEA6AF6C221}">
      <dgm:prSet/>
      <dgm:spPr/>
      <dgm:t>
        <a:bodyPr/>
        <a:lstStyle/>
        <a:p>
          <a:pPr rtl="1"/>
          <a:endParaRPr lang="ar-SA"/>
        </a:p>
      </dgm:t>
    </dgm:pt>
    <dgm:pt modelId="{22E9E6F7-29B8-42BA-B57B-1646755F11E3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ECONOMIC</a:t>
          </a:r>
          <a:endParaRPr lang="ar-SA" sz="1800" b="1" dirty="0" smtClean="0">
            <a:solidFill>
              <a:schemeClr val="tx1"/>
            </a:solidFill>
            <a:latin typeface="Gill Sans MT" pitchFamily="34" charset="0"/>
          </a:endParaRPr>
        </a:p>
        <a:p>
          <a:pPr rtl="1"/>
          <a:endParaRPr lang="ar-SA" sz="2000" dirty="0" smtClean="0">
            <a:solidFill>
              <a:srgbClr val="0000FF"/>
            </a:solidFill>
            <a:latin typeface="Gill Sans MT" pitchFamily="34" charset="0"/>
          </a:endParaRP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هناك ارتباط بين الوضع الاقتصادي وسعر النفط</a:t>
          </a:r>
          <a:endParaRPr lang="en-US" sz="2000" dirty="0" smtClean="0">
            <a:solidFill>
              <a:srgbClr val="0000FF"/>
            </a:solidFill>
            <a:latin typeface="Gill Sans MT" pitchFamily="34" charset="0"/>
          </a:endParaRPr>
        </a:p>
        <a:p>
          <a:pPr rtl="1"/>
          <a:endParaRPr lang="ar-SA" sz="1400" dirty="0"/>
        </a:p>
      </dgm:t>
    </dgm:pt>
    <dgm:pt modelId="{C7F8B35C-E956-4CFF-B86B-04D52259882E}" type="parTrans" cxnId="{F4563560-FFEA-4A2D-BBA3-16CCFA47CE78}">
      <dgm:prSet/>
      <dgm:spPr/>
      <dgm:t>
        <a:bodyPr/>
        <a:lstStyle/>
        <a:p>
          <a:pPr rtl="1"/>
          <a:endParaRPr lang="ar-SA"/>
        </a:p>
      </dgm:t>
    </dgm:pt>
    <dgm:pt modelId="{DFE99B27-7983-47A8-BC55-853187147D43}" type="sibTrans" cxnId="{F4563560-FFEA-4A2D-BBA3-16CCFA47CE78}">
      <dgm:prSet/>
      <dgm:spPr/>
      <dgm:t>
        <a:bodyPr/>
        <a:lstStyle/>
        <a:p>
          <a:pPr rtl="1"/>
          <a:endParaRPr lang="ar-SA"/>
        </a:p>
      </dgm:t>
    </dgm:pt>
    <dgm:pt modelId="{CFC94DF9-5DBB-4427-8BAD-F27C0E64E23D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SOCIOCULTURAL 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معدل نمو سكاني عالي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نمط حياة سريع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الشباب الشريحة الأكبر في المجتمع</a:t>
          </a:r>
        </a:p>
      </dgm:t>
    </dgm:pt>
    <dgm:pt modelId="{11D9E412-5B16-4646-A48E-E83A3520E9C7}" type="parTrans" cxnId="{B104C67E-41AD-4BB6-89D4-D6A7E043ADD3}">
      <dgm:prSet/>
      <dgm:spPr/>
      <dgm:t>
        <a:bodyPr/>
        <a:lstStyle/>
        <a:p>
          <a:pPr rtl="1"/>
          <a:endParaRPr lang="ar-SA"/>
        </a:p>
      </dgm:t>
    </dgm:pt>
    <dgm:pt modelId="{4C1FFAF0-0A2A-48EF-956D-FD1C07C28A50}" type="sibTrans" cxnId="{B104C67E-41AD-4BB6-89D4-D6A7E043ADD3}">
      <dgm:prSet/>
      <dgm:spPr/>
      <dgm:t>
        <a:bodyPr/>
        <a:lstStyle/>
        <a:p>
          <a:pPr rtl="1"/>
          <a:endParaRPr lang="ar-SA"/>
        </a:p>
      </dgm:t>
    </dgm:pt>
    <dgm:pt modelId="{978D269A-3074-4694-9C99-922D343A8B5B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TECHNOLOGICAL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توفر الانترنت في كل مدن المملكة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خطوط الهاتف والجوال منتشرة والتطبيقات الذكية</a:t>
          </a:r>
        </a:p>
      </dgm:t>
    </dgm:pt>
    <dgm:pt modelId="{4076DCC6-98EE-42E0-B2B3-DAD385040108}" type="parTrans" cxnId="{83181793-D8D7-4142-8C2A-80B6F69A11FC}">
      <dgm:prSet/>
      <dgm:spPr/>
      <dgm:t>
        <a:bodyPr/>
        <a:lstStyle/>
        <a:p>
          <a:pPr rtl="1"/>
          <a:endParaRPr lang="ar-SA"/>
        </a:p>
      </dgm:t>
    </dgm:pt>
    <dgm:pt modelId="{98363990-63CF-4FF9-8FC6-2158C3296E69}" type="sibTrans" cxnId="{83181793-D8D7-4142-8C2A-80B6F69A11FC}">
      <dgm:prSet/>
      <dgm:spPr/>
      <dgm:t>
        <a:bodyPr/>
        <a:lstStyle/>
        <a:p>
          <a:pPr rtl="1"/>
          <a:endParaRPr lang="ar-SA"/>
        </a:p>
      </dgm:t>
    </dgm:pt>
    <dgm:pt modelId="{00A117E7-842A-4EE2-AE89-2591241F4B1F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ENVIRONMENTAL</a:t>
          </a:r>
        </a:p>
        <a:p>
          <a:pPr rtl="1"/>
          <a:r>
            <a:rPr lang="ar-SA" sz="2000" dirty="0" smtClean="0">
              <a:solidFill>
                <a:srgbClr val="0000FF"/>
              </a:solidFill>
              <a:latin typeface="Gill Sans MT" pitchFamily="34" charset="0"/>
            </a:rPr>
            <a:t>أجواء جدا حارة في الصيف في أغلب المناطق</a:t>
          </a:r>
        </a:p>
      </dgm:t>
    </dgm:pt>
    <dgm:pt modelId="{1FB994C5-7E93-4767-ADE3-3D5197E0B1F8}" type="parTrans" cxnId="{CCBDDF01-F483-42F6-A80B-ECDD5FA35F9B}">
      <dgm:prSet/>
      <dgm:spPr/>
      <dgm:t>
        <a:bodyPr/>
        <a:lstStyle/>
        <a:p>
          <a:pPr rtl="1"/>
          <a:endParaRPr lang="ar-SA"/>
        </a:p>
      </dgm:t>
    </dgm:pt>
    <dgm:pt modelId="{81B91C24-BE26-46C1-99C6-C69ADCD75A94}" type="sibTrans" cxnId="{CCBDDF01-F483-42F6-A80B-ECDD5FA35F9B}">
      <dgm:prSet/>
      <dgm:spPr/>
      <dgm:t>
        <a:bodyPr/>
        <a:lstStyle/>
        <a:p>
          <a:pPr rtl="1"/>
          <a:endParaRPr lang="ar-SA"/>
        </a:p>
      </dgm:t>
    </dgm:pt>
    <dgm:pt modelId="{AE90646F-1BD4-426E-98BD-128F0EBFE0B1}" type="pres">
      <dgm:prSet presAssocID="{477F0B99-97B5-42B2-AE91-FAFA6B07AC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342D7B6-D502-48F2-A509-5ED248CCE9DA}" type="pres">
      <dgm:prSet presAssocID="{12944AAF-3490-4466-9BF3-B76CA259F284}" presName="node" presStyleLbl="node1" presStyleIdx="0" presStyleCnt="6" custLinFactNeighborX="-885" custLinFactNeighborY="-21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42433D-BC7A-4D58-9BA9-054425DCDA89}" type="pres">
      <dgm:prSet presAssocID="{35B9A6D2-C5A2-4FB8-BF59-00E641FAEB4D}" presName="sibTrans" presStyleCnt="0"/>
      <dgm:spPr/>
    </dgm:pt>
    <dgm:pt modelId="{F59377EB-BB13-44DD-93FF-93964BF5D9A6}" type="pres">
      <dgm:prSet presAssocID="{22E9E6F7-29B8-42BA-B57B-1646755F11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688D9A-DA57-421B-953D-075A561CE1A1}" type="pres">
      <dgm:prSet presAssocID="{DFE99B27-7983-47A8-BC55-853187147D43}" presName="sibTrans" presStyleCnt="0"/>
      <dgm:spPr/>
    </dgm:pt>
    <dgm:pt modelId="{20746B72-FA9C-4BA2-9126-185DF2A9BBF3}" type="pres">
      <dgm:prSet presAssocID="{CFC94DF9-5DBB-4427-8BAD-F27C0E64E23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26AA7F-1A5C-4686-B28E-067706BE6E12}" type="pres">
      <dgm:prSet presAssocID="{4C1FFAF0-0A2A-48EF-956D-FD1C07C28A50}" presName="sibTrans" presStyleCnt="0"/>
      <dgm:spPr/>
    </dgm:pt>
    <dgm:pt modelId="{F4E3CBC5-71E4-4FF2-A35E-4B0E3E905CFC}" type="pres">
      <dgm:prSet presAssocID="{978D269A-3074-4694-9C99-922D343A8B5B}" presName="node" presStyleLbl="node1" presStyleIdx="3" presStyleCnt="6" custLinFactNeighborX="-396" custLinFactNeighborY="-179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B4E55E-B0A1-4F62-9112-8691E4A801EF}" type="pres">
      <dgm:prSet presAssocID="{98363990-63CF-4FF9-8FC6-2158C3296E69}" presName="sibTrans" presStyleCnt="0"/>
      <dgm:spPr/>
    </dgm:pt>
    <dgm:pt modelId="{309433B1-3ABE-4512-8372-E6DE2BF57571}" type="pres">
      <dgm:prSet presAssocID="{A1B1F0AC-BE4F-440E-AB04-63B6948162AB}" presName="node" presStyleLbl="node1" presStyleIdx="4" presStyleCnt="6" custScaleY="88236" custLinFactNeighborX="-3333" custLinFactNeighborY="354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31E28A-7F62-4DAC-BDF0-D6329DF7F6D0}" type="pres">
      <dgm:prSet presAssocID="{AD50D4F2-B7C9-4F0E-9660-33AB927BB069}" presName="sibTrans" presStyleCnt="0"/>
      <dgm:spPr/>
    </dgm:pt>
    <dgm:pt modelId="{8E7BAC07-AB80-4B9A-8E49-6D54656429EE}" type="pres">
      <dgm:prSet presAssocID="{00A117E7-842A-4EE2-AE89-2591241F4B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254E9BC-A3A7-4A97-BC39-1ECF70B95D63}" type="presOf" srcId="{978D269A-3074-4694-9C99-922D343A8B5B}" destId="{F4E3CBC5-71E4-4FF2-A35E-4B0E3E905CFC}" srcOrd="0" destOrd="0" presId="urn:microsoft.com/office/officeart/2005/8/layout/default#2"/>
    <dgm:cxn modelId="{521B4A65-1A84-4F3D-8F58-448B567E0B5B}" type="presOf" srcId="{CFC94DF9-5DBB-4427-8BAD-F27C0E64E23D}" destId="{20746B72-FA9C-4BA2-9126-185DF2A9BBF3}" srcOrd="0" destOrd="0" presId="urn:microsoft.com/office/officeart/2005/8/layout/default#2"/>
    <dgm:cxn modelId="{B104C67E-41AD-4BB6-89D4-D6A7E043ADD3}" srcId="{477F0B99-97B5-42B2-AE91-FAFA6B07ACF9}" destId="{CFC94DF9-5DBB-4427-8BAD-F27C0E64E23D}" srcOrd="2" destOrd="0" parTransId="{11D9E412-5B16-4646-A48E-E83A3520E9C7}" sibTransId="{4C1FFAF0-0A2A-48EF-956D-FD1C07C28A50}"/>
    <dgm:cxn modelId="{83181793-D8D7-4142-8C2A-80B6F69A11FC}" srcId="{477F0B99-97B5-42B2-AE91-FAFA6B07ACF9}" destId="{978D269A-3074-4694-9C99-922D343A8B5B}" srcOrd="3" destOrd="0" parTransId="{4076DCC6-98EE-42E0-B2B3-DAD385040108}" sibTransId="{98363990-63CF-4FF9-8FC6-2158C3296E69}"/>
    <dgm:cxn modelId="{AC53DCCB-8F0F-406C-A413-5CEA6AF6C221}" srcId="{477F0B99-97B5-42B2-AE91-FAFA6B07ACF9}" destId="{12944AAF-3490-4466-9BF3-B76CA259F284}" srcOrd="0" destOrd="0" parTransId="{840CDF69-4BA4-4F25-B8F7-9520B5AD6CF9}" sibTransId="{35B9A6D2-C5A2-4FB8-BF59-00E641FAEB4D}"/>
    <dgm:cxn modelId="{CCBDDF01-F483-42F6-A80B-ECDD5FA35F9B}" srcId="{477F0B99-97B5-42B2-AE91-FAFA6B07ACF9}" destId="{00A117E7-842A-4EE2-AE89-2591241F4B1F}" srcOrd="5" destOrd="0" parTransId="{1FB994C5-7E93-4767-ADE3-3D5197E0B1F8}" sibTransId="{81B91C24-BE26-46C1-99C6-C69ADCD75A94}"/>
    <dgm:cxn modelId="{5BA74277-4825-449B-BA83-D6FE8DD8D07A}" type="presOf" srcId="{12944AAF-3490-4466-9BF3-B76CA259F284}" destId="{1342D7B6-D502-48F2-A509-5ED248CCE9DA}" srcOrd="0" destOrd="0" presId="urn:microsoft.com/office/officeart/2005/8/layout/default#2"/>
    <dgm:cxn modelId="{F4563560-FFEA-4A2D-BBA3-16CCFA47CE78}" srcId="{477F0B99-97B5-42B2-AE91-FAFA6B07ACF9}" destId="{22E9E6F7-29B8-42BA-B57B-1646755F11E3}" srcOrd="1" destOrd="0" parTransId="{C7F8B35C-E956-4CFF-B86B-04D52259882E}" sibTransId="{DFE99B27-7983-47A8-BC55-853187147D43}"/>
    <dgm:cxn modelId="{3CAE12E1-58EF-4A70-933E-DFCB10A03AC8}" type="presOf" srcId="{00A117E7-842A-4EE2-AE89-2591241F4B1F}" destId="{8E7BAC07-AB80-4B9A-8E49-6D54656429EE}" srcOrd="0" destOrd="0" presId="urn:microsoft.com/office/officeart/2005/8/layout/default#2"/>
    <dgm:cxn modelId="{6E973288-B503-46FF-BF15-0FECE66E6402}" type="presOf" srcId="{A1B1F0AC-BE4F-440E-AB04-63B6948162AB}" destId="{309433B1-3ABE-4512-8372-E6DE2BF57571}" srcOrd="0" destOrd="0" presId="urn:microsoft.com/office/officeart/2005/8/layout/default#2"/>
    <dgm:cxn modelId="{31616B6D-5AFD-4427-BB71-3671D3EA5C36}" type="presOf" srcId="{477F0B99-97B5-42B2-AE91-FAFA6B07ACF9}" destId="{AE90646F-1BD4-426E-98BD-128F0EBFE0B1}" srcOrd="0" destOrd="0" presId="urn:microsoft.com/office/officeart/2005/8/layout/default#2"/>
    <dgm:cxn modelId="{77B98A32-94E1-48F3-B291-F98D785F8EFA}" type="presOf" srcId="{22E9E6F7-29B8-42BA-B57B-1646755F11E3}" destId="{F59377EB-BB13-44DD-93FF-93964BF5D9A6}" srcOrd="0" destOrd="0" presId="urn:microsoft.com/office/officeart/2005/8/layout/default#2"/>
    <dgm:cxn modelId="{C09570D7-94D6-4464-8C7B-4C7E77ACAE7C}" srcId="{477F0B99-97B5-42B2-AE91-FAFA6B07ACF9}" destId="{A1B1F0AC-BE4F-440E-AB04-63B6948162AB}" srcOrd="4" destOrd="0" parTransId="{5CA91DA5-3440-48DF-9F46-E4D73EF39A95}" sibTransId="{AD50D4F2-B7C9-4F0E-9660-33AB927BB069}"/>
    <dgm:cxn modelId="{3749197C-6148-43B5-8ADD-86ADD4915222}" type="presParOf" srcId="{AE90646F-1BD4-426E-98BD-128F0EBFE0B1}" destId="{1342D7B6-D502-48F2-A509-5ED248CCE9DA}" srcOrd="0" destOrd="0" presId="urn:microsoft.com/office/officeart/2005/8/layout/default#2"/>
    <dgm:cxn modelId="{7E4C449B-E210-4A51-A192-852617BB2AF2}" type="presParOf" srcId="{AE90646F-1BD4-426E-98BD-128F0EBFE0B1}" destId="{4442433D-BC7A-4D58-9BA9-054425DCDA89}" srcOrd="1" destOrd="0" presId="urn:microsoft.com/office/officeart/2005/8/layout/default#2"/>
    <dgm:cxn modelId="{03A1EC0B-DC6A-4FF9-A374-1D8F8E4D992E}" type="presParOf" srcId="{AE90646F-1BD4-426E-98BD-128F0EBFE0B1}" destId="{F59377EB-BB13-44DD-93FF-93964BF5D9A6}" srcOrd="2" destOrd="0" presId="urn:microsoft.com/office/officeart/2005/8/layout/default#2"/>
    <dgm:cxn modelId="{F25B692B-C193-434F-8927-57A952894A7B}" type="presParOf" srcId="{AE90646F-1BD4-426E-98BD-128F0EBFE0B1}" destId="{C5688D9A-DA57-421B-953D-075A561CE1A1}" srcOrd="3" destOrd="0" presId="urn:microsoft.com/office/officeart/2005/8/layout/default#2"/>
    <dgm:cxn modelId="{50150355-4FB1-41D7-8DFC-AE75E8AA4296}" type="presParOf" srcId="{AE90646F-1BD4-426E-98BD-128F0EBFE0B1}" destId="{20746B72-FA9C-4BA2-9126-185DF2A9BBF3}" srcOrd="4" destOrd="0" presId="urn:microsoft.com/office/officeart/2005/8/layout/default#2"/>
    <dgm:cxn modelId="{FB86FFA7-A1EC-4E52-A246-E8AF0A7C6436}" type="presParOf" srcId="{AE90646F-1BD4-426E-98BD-128F0EBFE0B1}" destId="{B526AA7F-1A5C-4686-B28E-067706BE6E12}" srcOrd="5" destOrd="0" presId="urn:microsoft.com/office/officeart/2005/8/layout/default#2"/>
    <dgm:cxn modelId="{9E3665E4-03F5-499F-8637-FD68E89EAA98}" type="presParOf" srcId="{AE90646F-1BD4-426E-98BD-128F0EBFE0B1}" destId="{F4E3CBC5-71E4-4FF2-A35E-4B0E3E905CFC}" srcOrd="6" destOrd="0" presId="urn:microsoft.com/office/officeart/2005/8/layout/default#2"/>
    <dgm:cxn modelId="{1B2707B0-9FBA-4E0A-9435-9EA4904A6526}" type="presParOf" srcId="{AE90646F-1BD4-426E-98BD-128F0EBFE0B1}" destId="{E0B4E55E-B0A1-4F62-9112-8691E4A801EF}" srcOrd="7" destOrd="0" presId="urn:microsoft.com/office/officeart/2005/8/layout/default#2"/>
    <dgm:cxn modelId="{FD31EDA9-F91B-40D5-9F6E-DE64120CBF4B}" type="presParOf" srcId="{AE90646F-1BD4-426E-98BD-128F0EBFE0B1}" destId="{309433B1-3ABE-4512-8372-E6DE2BF57571}" srcOrd="8" destOrd="0" presId="urn:microsoft.com/office/officeart/2005/8/layout/default#2"/>
    <dgm:cxn modelId="{07918F28-A09C-4DC6-B09A-D48EADFF1C8D}" type="presParOf" srcId="{AE90646F-1BD4-426E-98BD-128F0EBFE0B1}" destId="{0431E28A-7F62-4DAC-BDF0-D6329DF7F6D0}" srcOrd="9" destOrd="0" presId="urn:microsoft.com/office/officeart/2005/8/layout/default#2"/>
    <dgm:cxn modelId="{73FC76C4-D717-482C-AEF0-C59B27F7E306}" type="presParOf" srcId="{AE90646F-1BD4-426E-98BD-128F0EBFE0B1}" destId="{8E7BAC07-AB80-4B9A-8E49-6D54656429EE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F0B99-97B5-42B2-AE91-FAFA6B07ACF9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1B1F0AC-BE4F-440E-AB04-63B6948162AB}">
      <dgm:prSet phldrT="[نص]"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LEGAL</a:t>
          </a:r>
        </a:p>
        <a:p>
          <a:pPr rtl="1"/>
          <a:r>
            <a:rPr lang="ar-SA" sz="2000" dirty="0" err="1" smtClean="0">
              <a:solidFill>
                <a:srgbClr val="7030A0"/>
              </a:solidFill>
              <a:latin typeface="Gill Sans MT" pitchFamily="34" charset="0"/>
            </a:rPr>
            <a:t>الاعتمادات</a:t>
          </a:r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 الأكاديمية</a:t>
          </a:r>
        </a:p>
      </dgm:t>
    </dgm:pt>
    <dgm:pt modelId="{5CA91DA5-3440-48DF-9F46-E4D73EF39A95}" type="parTrans" cxnId="{C09570D7-94D6-4464-8C7B-4C7E77ACAE7C}">
      <dgm:prSet/>
      <dgm:spPr/>
      <dgm:t>
        <a:bodyPr/>
        <a:lstStyle/>
        <a:p>
          <a:pPr rtl="1"/>
          <a:endParaRPr lang="ar-SA"/>
        </a:p>
      </dgm:t>
    </dgm:pt>
    <dgm:pt modelId="{AD50D4F2-B7C9-4F0E-9660-33AB927BB069}" type="sibTrans" cxnId="{C09570D7-94D6-4464-8C7B-4C7E77ACAE7C}">
      <dgm:prSet/>
      <dgm:spPr/>
      <dgm:t>
        <a:bodyPr/>
        <a:lstStyle/>
        <a:p>
          <a:pPr rtl="1"/>
          <a:endParaRPr lang="ar-SA"/>
        </a:p>
      </dgm:t>
    </dgm:pt>
    <dgm:pt modelId="{12944AAF-3490-4466-9BF3-B76CA259F284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POLITICAL</a:t>
          </a:r>
        </a:p>
        <a:p>
          <a:pPr rtl="1"/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زيادة عدد الجامعات الحكومية والأهلية</a:t>
          </a:r>
        </a:p>
        <a:p>
          <a:pPr rtl="1"/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الدمج بين وزارتي التربية والتعليم والتعليم العالي</a:t>
          </a:r>
        </a:p>
      </dgm:t>
    </dgm:pt>
    <dgm:pt modelId="{840CDF69-4BA4-4F25-B8F7-9520B5AD6CF9}" type="parTrans" cxnId="{AC53DCCB-8F0F-406C-A413-5CEA6AF6C221}">
      <dgm:prSet/>
      <dgm:spPr/>
      <dgm:t>
        <a:bodyPr/>
        <a:lstStyle/>
        <a:p>
          <a:pPr rtl="1"/>
          <a:endParaRPr lang="ar-SA"/>
        </a:p>
      </dgm:t>
    </dgm:pt>
    <dgm:pt modelId="{35B9A6D2-C5A2-4FB8-BF59-00E641FAEB4D}" type="sibTrans" cxnId="{AC53DCCB-8F0F-406C-A413-5CEA6AF6C221}">
      <dgm:prSet/>
      <dgm:spPr/>
      <dgm:t>
        <a:bodyPr/>
        <a:lstStyle/>
        <a:p>
          <a:pPr rtl="1"/>
          <a:endParaRPr lang="ar-SA"/>
        </a:p>
      </dgm:t>
    </dgm:pt>
    <dgm:pt modelId="{22E9E6F7-29B8-42BA-B57B-1646755F11E3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ECONOMIC</a:t>
          </a:r>
        </a:p>
        <a:p>
          <a:pPr rtl="1"/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الارتباط بين النفط والاقتصاد</a:t>
          </a:r>
        </a:p>
        <a:p>
          <a:pPr rtl="1"/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الخصخصة</a:t>
          </a:r>
          <a:endParaRPr lang="en-US" sz="2000" dirty="0" smtClean="0">
            <a:solidFill>
              <a:srgbClr val="7030A0"/>
            </a:solidFill>
            <a:latin typeface="Gill Sans MT" pitchFamily="34" charset="0"/>
          </a:endParaRPr>
        </a:p>
        <a:p>
          <a:pPr rtl="1"/>
          <a:endParaRPr lang="ar-SA" sz="1400" dirty="0"/>
        </a:p>
      </dgm:t>
    </dgm:pt>
    <dgm:pt modelId="{C7F8B35C-E956-4CFF-B86B-04D52259882E}" type="parTrans" cxnId="{F4563560-FFEA-4A2D-BBA3-16CCFA47CE78}">
      <dgm:prSet/>
      <dgm:spPr/>
      <dgm:t>
        <a:bodyPr/>
        <a:lstStyle/>
        <a:p>
          <a:pPr rtl="1"/>
          <a:endParaRPr lang="ar-SA"/>
        </a:p>
      </dgm:t>
    </dgm:pt>
    <dgm:pt modelId="{DFE99B27-7983-47A8-BC55-853187147D43}" type="sibTrans" cxnId="{F4563560-FFEA-4A2D-BBA3-16CCFA47CE78}">
      <dgm:prSet/>
      <dgm:spPr/>
      <dgm:t>
        <a:bodyPr/>
        <a:lstStyle/>
        <a:p>
          <a:pPr rtl="1"/>
          <a:endParaRPr lang="ar-SA"/>
        </a:p>
      </dgm:t>
    </dgm:pt>
    <dgm:pt modelId="{CFC94DF9-5DBB-4427-8BAD-F27C0E64E23D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SOCIOCULTURAL </a:t>
          </a:r>
        </a:p>
        <a:p>
          <a:pPr rtl="1"/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زيادة شريحة الشباب في المجتمع</a:t>
          </a:r>
        </a:p>
      </dgm:t>
    </dgm:pt>
    <dgm:pt modelId="{11D9E412-5B16-4646-A48E-E83A3520E9C7}" type="parTrans" cxnId="{B104C67E-41AD-4BB6-89D4-D6A7E043ADD3}">
      <dgm:prSet/>
      <dgm:spPr/>
      <dgm:t>
        <a:bodyPr/>
        <a:lstStyle/>
        <a:p>
          <a:pPr rtl="1"/>
          <a:endParaRPr lang="ar-SA"/>
        </a:p>
      </dgm:t>
    </dgm:pt>
    <dgm:pt modelId="{4C1FFAF0-0A2A-48EF-956D-FD1C07C28A50}" type="sibTrans" cxnId="{B104C67E-41AD-4BB6-89D4-D6A7E043ADD3}">
      <dgm:prSet/>
      <dgm:spPr/>
      <dgm:t>
        <a:bodyPr/>
        <a:lstStyle/>
        <a:p>
          <a:pPr rtl="1"/>
          <a:endParaRPr lang="ar-SA"/>
        </a:p>
      </dgm:t>
    </dgm:pt>
    <dgm:pt modelId="{978D269A-3074-4694-9C99-922D343A8B5B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TECHNOLOGICAL</a:t>
          </a:r>
        </a:p>
        <a:p>
          <a:pPr rtl="1"/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التعليم الالكتروني</a:t>
          </a:r>
        </a:p>
      </dgm:t>
    </dgm:pt>
    <dgm:pt modelId="{4076DCC6-98EE-42E0-B2B3-DAD385040108}" type="parTrans" cxnId="{83181793-D8D7-4142-8C2A-80B6F69A11FC}">
      <dgm:prSet/>
      <dgm:spPr/>
      <dgm:t>
        <a:bodyPr/>
        <a:lstStyle/>
        <a:p>
          <a:pPr rtl="1"/>
          <a:endParaRPr lang="ar-SA"/>
        </a:p>
      </dgm:t>
    </dgm:pt>
    <dgm:pt modelId="{98363990-63CF-4FF9-8FC6-2158C3296E69}" type="sibTrans" cxnId="{83181793-D8D7-4142-8C2A-80B6F69A11FC}">
      <dgm:prSet/>
      <dgm:spPr/>
      <dgm:t>
        <a:bodyPr/>
        <a:lstStyle/>
        <a:p>
          <a:pPr rtl="1"/>
          <a:endParaRPr lang="ar-SA"/>
        </a:p>
      </dgm:t>
    </dgm:pt>
    <dgm:pt modelId="{00A117E7-842A-4EE2-AE89-2591241F4B1F}">
      <dgm:prSet custT="1"/>
      <dgm:spPr/>
      <dgm:t>
        <a:bodyPr/>
        <a:lstStyle/>
        <a:p>
          <a:pPr rtl="1"/>
          <a:r>
            <a:rPr lang="en-US" sz="1800" b="1" dirty="0" smtClean="0">
              <a:solidFill>
                <a:schemeClr val="tx1"/>
              </a:solidFill>
              <a:latin typeface="Gill Sans MT" pitchFamily="34" charset="0"/>
            </a:rPr>
            <a:t>ENVIRONMENTAL</a:t>
          </a:r>
        </a:p>
        <a:p>
          <a:pPr rtl="1"/>
          <a:r>
            <a:rPr lang="ar-SA" sz="2000" dirty="0" smtClean="0">
              <a:solidFill>
                <a:srgbClr val="7030A0"/>
              </a:solidFill>
              <a:latin typeface="Gill Sans MT" pitchFamily="34" charset="0"/>
            </a:rPr>
            <a:t>الأجواء الحارة</a:t>
          </a:r>
        </a:p>
      </dgm:t>
    </dgm:pt>
    <dgm:pt modelId="{1FB994C5-7E93-4767-ADE3-3D5197E0B1F8}" type="parTrans" cxnId="{CCBDDF01-F483-42F6-A80B-ECDD5FA35F9B}">
      <dgm:prSet/>
      <dgm:spPr/>
      <dgm:t>
        <a:bodyPr/>
        <a:lstStyle/>
        <a:p>
          <a:pPr rtl="1"/>
          <a:endParaRPr lang="ar-SA"/>
        </a:p>
      </dgm:t>
    </dgm:pt>
    <dgm:pt modelId="{81B91C24-BE26-46C1-99C6-C69ADCD75A94}" type="sibTrans" cxnId="{CCBDDF01-F483-42F6-A80B-ECDD5FA35F9B}">
      <dgm:prSet/>
      <dgm:spPr/>
      <dgm:t>
        <a:bodyPr/>
        <a:lstStyle/>
        <a:p>
          <a:pPr rtl="1"/>
          <a:endParaRPr lang="ar-SA"/>
        </a:p>
      </dgm:t>
    </dgm:pt>
    <dgm:pt modelId="{AE90646F-1BD4-426E-98BD-128F0EBFE0B1}" type="pres">
      <dgm:prSet presAssocID="{477F0B99-97B5-42B2-AE91-FAFA6B07AC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342D7B6-D502-48F2-A509-5ED248CCE9DA}" type="pres">
      <dgm:prSet presAssocID="{12944AAF-3490-4466-9BF3-B76CA259F284}" presName="node" presStyleLbl="node1" presStyleIdx="0" presStyleCnt="6" custLinFactNeighborX="-885" custLinFactNeighborY="-21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42433D-BC7A-4D58-9BA9-054425DCDA89}" type="pres">
      <dgm:prSet presAssocID="{35B9A6D2-C5A2-4FB8-BF59-00E641FAEB4D}" presName="sibTrans" presStyleCnt="0"/>
      <dgm:spPr/>
    </dgm:pt>
    <dgm:pt modelId="{F59377EB-BB13-44DD-93FF-93964BF5D9A6}" type="pres">
      <dgm:prSet presAssocID="{22E9E6F7-29B8-42BA-B57B-1646755F11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688D9A-DA57-421B-953D-075A561CE1A1}" type="pres">
      <dgm:prSet presAssocID="{DFE99B27-7983-47A8-BC55-853187147D43}" presName="sibTrans" presStyleCnt="0"/>
      <dgm:spPr/>
    </dgm:pt>
    <dgm:pt modelId="{20746B72-FA9C-4BA2-9126-185DF2A9BBF3}" type="pres">
      <dgm:prSet presAssocID="{CFC94DF9-5DBB-4427-8BAD-F27C0E64E23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26AA7F-1A5C-4686-B28E-067706BE6E12}" type="pres">
      <dgm:prSet presAssocID="{4C1FFAF0-0A2A-48EF-956D-FD1C07C28A50}" presName="sibTrans" presStyleCnt="0"/>
      <dgm:spPr/>
    </dgm:pt>
    <dgm:pt modelId="{F4E3CBC5-71E4-4FF2-A35E-4B0E3E905CFC}" type="pres">
      <dgm:prSet presAssocID="{978D269A-3074-4694-9C99-922D343A8B5B}" presName="node" presStyleLbl="node1" presStyleIdx="3" presStyleCnt="6" custLinFactNeighborX="-396" custLinFactNeighborY="-179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B4E55E-B0A1-4F62-9112-8691E4A801EF}" type="pres">
      <dgm:prSet presAssocID="{98363990-63CF-4FF9-8FC6-2158C3296E69}" presName="sibTrans" presStyleCnt="0"/>
      <dgm:spPr/>
    </dgm:pt>
    <dgm:pt modelId="{309433B1-3ABE-4512-8372-E6DE2BF57571}" type="pres">
      <dgm:prSet presAssocID="{A1B1F0AC-BE4F-440E-AB04-63B6948162AB}" presName="node" presStyleLbl="node1" presStyleIdx="4" presStyleCnt="6" custScaleY="88236" custLinFactNeighborX="-3333" custLinFactNeighborY="354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31E28A-7F62-4DAC-BDF0-D6329DF7F6D0}" type="pres">
      <dgm:prSet presAssocID="{AD50D4F2-B7C9-4F0E-9660-33AB927BB069}" presName="sibTrans" presStyleCnt="0"/>
      <dgm:spPr/>
    </dgm:pt>
    <dgm:pt modelId="{8E7BAC07-AB80-4B9A-8E49-6D54656429EE}" type="pres">
      <dgm:prSet presAssocID="{00A117E7-842A-4EE2-AE89-2591241F4B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6CA32EA-2C26-4A31-9B87-BC0991DE2C91}" type="presOf" srcId="{00A117E7-842A-4EE2-AE89-2591241F4B1F}" destId="{8E7BAC07-AB80-4B9A-8E49-6D54656429EE}" srcOrd="0" destOrd="0" presId="urn:microsoft.com/office/officeart/2005/8/layout/default#3"/>
    <dgm:cxn modelId="{B104C67E-41AD-4BB6-89D4-D6A7E043ADD3}" srcId="{477F0B99-97B5-42B2-AE91-FAFA6B07ACF9}" destId="{CFC94DF9-5DBB-4427-8BAD-F27C0E64E23D}" srcOrd="2" destOrd="0" parTransId="{11D9E412-5B16-4646-A48E-E83A3520E9C7}" sibTransId="{4C1FFAF0-0A2A-48EF-956D-FD1C07C28A50}"/>
    <dgm:cxn modelId="{83181793-D8D7-4142-8C2A-80B6F69A11FC}" srcId="{477F0B99-97B5-42B2-AE91-FAFA6B07ACF9}" destId="{978D269A-3074-4694-9C99-922D343A8B5B}" srcOrd="3" destOrd="0" parTransId="{4076DCC6-98EE-42E0-B2B3-DAD385040108}" sibTransId="{98363990-63CF-4FF9-8FC6-2158C3296E69}"/>
    <dgm:cxn modelId="{AC53DCCB-8F0F-406C-A413-5CEA6AF6C221}" srcId="{477F0B99-97B5-42B2-AE91-FAFA6B07ACF9}" destId="{12944AAF-3490-4466-9BF3-B76CA259F284}" srcOrd="0" destOrd="0" parTransId="{840CDF69-4BA4-4F25-B8F7-9520B5AD6CF9}" sibTransId="{35B9A6D2-C5A2-4FB8-BF59-00E641FAEB4D}"/>
    <dgm:cxn modelId="{3BF88C47-C909-4BAF-A387-47DE74123309}" type="presOf" srcId="{477F0B99-97B5-42B2-AE91-FAFA6B07ACF9}" destId="{AE90646F-1BD4-426E-98BD-128F0EBFE0B1}" srcOrd="0" destOrd="0" presId="urn:microsoft.com/office/officeart/2005/8/layout/default#3"/>
    <dgm:cxn modelId="{CCBDDF01-F483-42F6-A80B-ECDD5FA35F9B}" srcId="{477F0B99-97B5-42B2-AE91-FAFA6B07ACF9}" destId="{00A117E7-842A-4EE2-AE89-2591241F4B1F}" srcOrd="5" destOrd="0" parTransId="{1FB994C5-7E93-4767-ADE3-3D5197E0B1F8}" sibTransId="{81B91C24-BE26-46C1-99C6-C69ADCD75A94}"/>
    <dgm:cxn modelId="{F4563560-FFEA-4A2D-BBA3-16CCFA47CE78}" srcId="{477F0B99-97B5-42B2-AE91-FAFA6B07ACF9}" destId="{22E9E6F7-29B8-42BA-B57B-1646755F11E3}" srcOrd="1" destOrd="0" parTransId="{C7F8B35C-E956-4CFF-B86B-04D52259882E}" sibTransId="{DFE99B27-7983-47A8-BC55-853187147D43}"/>
    <dgm:cxn modelId="{C9901ACD-3941-4AE9-BBE4-090D0832CCA4}" type="presOf" srcId="{A1B1F0AC-BE4F-440E-AB04-63B6948162AB}" destId="{309433B1-3ABE-4512-8372-E6DE2BF57571}" srcOrd="0" destOrd="0" presId="urn:microsoft.com/office/officeart/2005/8/layout/default#3"/>
    <dgm:cxn modelId="{A88831C3-E904-4B1A-8511-4B9EC57A980D}" type="presOf" srcId="{22E9E6F7-29B8-42BA-B57B-1646755F11E3}" destId="{F59377EB-BB13-44DD-93FF-93964BF5D9A6}" srcOrd="0" destOrd="0" presId="urn:microsoft.com/office/officeart/2005/8/layout/default#3"/>
    <dgm:cxn modelId="{6B3426F0-978C-43BB-A2A5-B7AA6E7648CC}" type="presOf" srcId="{12944AAF-3490-4466-9BF3-B76CA259F284}" destId="{1342D7B6-D502-48F2-A509-5ED248CCE9DA}" srcOrd="0" destOrd="0" presId="urn:microsoft.com/office/officeart/2005/8/layout/default#3"/>
    <dgm:cxn modelId="{FEF2A739-D565-45E6-8189-AB8935EA9A3A}" type="presOf" srcId="{CFC94DF9-5DBB-4427-8BAD-F27C0E64E23D}" destId="{20746B72-FA9C-4BA2-9126-185DF2A9BBF3}" srcOrd="0" destOrd="0" presId="urn:microsoft.com/office/officeart/2005/8/layout/default#3"/>
    <dgm:cxn modelId="{68E2A9AD-1655-49FE-8705-137366524C14}" type="presOf" srcId="{978D269A-3074-4694-9C99-922D343A8B5B}" destId="{F4E3CBC5-71E4-4FF2-A35E-4B0E3E905CFC}" srcOrd="0" destOrd="0" presId="urn:microsoft.com/office/officeart/2005/8/layout/default#3"/>
    <dgm:cxn modelId="{C09570D7-94D6-4464-8C7B-4C7E77ACAE7C}" srcId="{477F0B99-97B5-42B2-AE91-FAFA6B07ACF9}" destId="{A1B1F0AC-BE4F-440E-AB04-63B6948162AB}" srcOrd="4" destOrd="0" parTransId="{5CA91DA5-3440-48DF-9F46-E4D73EF39A95}" sibTransId="{AD50D4F2-B7C9-4F0E-9660-33AB927BB069}"/>
    <dgm:cxn modelId="{8644B80A-14AA-46A1-9A41-15BA8119B3EB}" type="presParOf" srcId="{AE90646F-1BD4-426E-98BD-128F0EBFE0B1}" destId="{1342D7B6-D502-48F2-A509-5ED248CCE9DA}" srcOrd="0" destOrd="0" presId="urn:microsoft.com/office/officeart/2005/8/layout/default#3"/>
    <dgm:cxn modelId="{FC50F2AD-FD9A-47AB-ABED-8517A93941FC}" type="presParOf" srcId="{AE90646F-1BD4-426E-98BD-128F0EBFE0B1}" destId="{4442433D-BC7A-4D58-9BA9-054425DCDA89}" srcOrd="1" destOrd="0" presId="urn:microsoft.com/office/officeart/2005/8/layout/default#3"/>
    <dgm:cxn modelId="{E337BFF4-DC6A-4B93-BBB1-7443A19DC74A}" type="presParOf" srcId="{AE90646F-1BD4-426E-98BD-128F0EBFE0B1}" destId="{F59377EB-BB13-44DD-93FF-93964BF5D9A6}" srcOrd="2" destOrd="0" presId="urn:microsoft.com/office/officeart/2005/8/layout/default#3"/>
    <dgm:cxn modelId="{75BA4A88-D710-436C-9469-CAFB7339EC1F}" type="presParOf" srcId="{AE90646F-1BD4-426E-98BD-128F0EBFE0B1}" destId="{C5688D9A-DA57-421B-953D-075A561CE1A1}" srcOrd="3" destOrd="0" presId="urn:microsoft.com/office/officeart/2005/8/layout/default#3"/>
    <dgm:cxn modelId="{1C843AB2-5D16-4EDA-BF5D-EAA82C81AA7E}" type="presParOf" srcId="{AE90646F-1BD4-426E-98BD-128F0EBFE0B1}" destId="{20746B72-FA9C-4BA2-9126-185DF2A9BBF3}" srcOrd="4" destOrd="0" presId="urn:microsoft.com/office/officeart/2005/8/layout/default#3"/>
    <dgm:cxn modelId="{875B08C5-A7D1-443C-972A-0C29FFAF48E6}" type="presParOf" srcId="{AE90646F-1BD4-426E-98BD-128F0EBFE0B1}" destId="{B526AA7F-1A5C-4686-B28E-067706BE6E12}" srcOrd="5" destOrd="0" presId="urn:microsoft.com/office/officeart/2005/8/layout/default#3"/>
    <dgm:cxn modelId="{0F79D8AD-2A83-4C25-98B5-60BEAA6174AC}" type="presParOf" srcId="{AE90646F-1BD4-426E-98BD-128F0EBFE0B1}" destId="{F4E3CBC5-71E4-4FF2-A35E-4B0E3E905CFC}" srcOrd="6" destOrd="0" presId="urn:microsoft.com/office/officeart/2005/8/layout/default#3"/>
    <dgm:cxn modelId="{E62C179A-B577-476B-9EE6-7809F3AA95A8}" type="presParOf" srcId="{AE90646F-1BD4-426E-98BD-128F0EBFE0B1}" destId="{E0B4E55E-B0A1-4F62-9112-8691E4A801EF}" srcOrd="7" destOrd="0" presId="urn:microsoft.com/office/officeart/2005/8/layout/default#3"/>
    <dgm:cxn modelId="{A2865D22-ACA9-445A-B06B-F836193EF906}" type="presParOf" srcId="{AE90646F-1BD4-426E-98BD-128F0EBFE0B1}" destId="{309433B1-3ABE-4512-8372-E6DE2BF57571}" srcOrd="8" destOrd="0" presId="urn:microsoft.com/office/officeart/2005/8/layout/default#3"/>
    <dgm:cxn modelId="{AA22BAA9-83A1-4BD9-9218-816CA0F337E0}" type="presParOf" srcId="{AE90646F-1BD4-426E-98BD-128F0EBFE0B1}" destId="{0431E28A-7F62-4DAC-BDF0-D6329DF7F6D0}" srcOrd="9" destOrd="0" presId="urn:microsoft.com/office/officeart/2005/8/layout/default#3"/>
    <dgm:cxn modelId="{E5F93F87-30B0-49C2-B0DE-277D0265C831}" type="presParOf" srcId="{AE90646F-1BD4-426E-98BD-128F0EBFE0B1}" destId="{8E7BAC07-AB80-4B9A-8E49-6D54656429EE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C71BF9-6163-4A09-8C75-F842D8D045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0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9CD67-F000-4E72-91F1-7FF821B3F8BD}" type="slidenum">
              <a:rPr lang="en-US"/>
              <a:pPr/>
              <a:t>1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36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10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43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D296E-693B-4C32-9A55-B73E65610136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728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C367E-787A-46A1-827C-643CE4C77465}" type="slidenum">
              <a:rPr lang="en-US"/>
              <a:pPr/>
              <a:t>12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192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A0279-A856-4515-BCAE-D0DCAECCA0D0}" type="slidenum">
              <a:rPr lang="en-US"/>
              <a:pPr/>
              <a:t>17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5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22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22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7115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23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591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5079-80DC-4434-8D90-444D968A2CA3}" type="slidenum">
              <a:rPr lang="en-US"/>
              <a:pPr/>
              <a:t>24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097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0A1C8-8792-4FAF-98EB-D1A965EFA4A7}" type="slidenum">
              <a:rPr lang="en-US"/>
              <a:pPr/>
              <a:t>26</a:t>
            </a:fld>
            <a:endParaRPr lang="en-US"/>
          </a:p>
        </p:txBody>
      </p:sp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7308CC53-1BE0-4F8B-971F-AB7B9C44A0F8}" type="slidenum">
              <a:rPr lang="ar-SA" sz="1200"/>
              <a:pPr rtl="1"/>
              <a:t>26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92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29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328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508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44708-3142-4DF6-B9E9-7B099D1A1A4E}" type="slidenum">
              <a:rPr lang="en-US"/>
              <a:pPr/>
              <a:t>2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971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15D67-2410-4108-868B-3A232A09803A}" type="slidenum">
              <a:rPr lang="en-US"/>
              <a:pPr/>
              <a:t>32</a:t>
            </a:fld>
            <a:endParaRPr lang="en-US"/>
          </a:p>
        </p:txBody>
      </p:sp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614D2978-751E-4C15-9D50-ECCAB69278FB}" type="slidenum">
              <a:rPr lang="ar-SA" sz="1200"/>
              <a:pPr rtl="1"/>
              <a:t>32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708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FAA17-1F27-4E01-9DF5-B31B930A2494}" type="slidenum">
              <a:rPr lang="en-US"/>
              <a:pPr/>
              <a:t>33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717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71BF9-6163-4A09-8C75-F842D8D0459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6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FAA17-1F27-4E01-9DF5-B31B930A2494}" type="slidenum">
              <a:rPr lang="en-US"/>
              <a:pPr/>
              <a:t>41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631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2E7D0-EB65-4638-ABB0-202CCC029F62}" type="slidenum">
              <a:rPr lang="en-US"/>
              <a:pPr/>
              <a:t>42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547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2E7D0-EB65-4638-ABB0-202CCC029F62}" type="slidenum">
              <a:rPr lang="en-US"/>
              <a:pPr/>
              <a:t>43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039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2E7D0-EB65-4638-ABB0-202CCC029F62}" type="slidenum">
              <a:rPr lang="en-US"/>
              <a:pPr/>
              <a:t>45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865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FAA17-1F27-4E01-9DF5-B31B930A2494}" type="slidenum">
              <a:rPr lang="en-US"/>
              <a:pPr/>
              <a:t>47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173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FAA17-1F27-4E01-9DF5-B31B930A2494}" type="slidenum">
              <a:rPr lang="en-US"/>
              <a:pPr/>
              <a:t>49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2765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FAA17-1F27-4E01-9DF5-B31B930A2494}" type="slidenum">
              <a:rPr lang="en-US"/>
              <a:pPr/>
              <a:t>53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7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476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54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54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8028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55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7341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15D67-2410-4108-868B-3A232A09803A}" type="slidenum">
              <a:rPr lang="en-US"/>
              <a:pPr/>
              <a:t>57</a:t>
            </a:fld>
            <a:endParaRPr lang="en-US"/>
          </a:p>
        </p:txBody>
      </p:sp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614D2978-751E-4C15-9D50-ECCAB69278FB}" type="slidenum">
              <a:rPr lang="ar-SA" sz="1200"/>
              <a:pPr rtl="1"/>
              <a:t>57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743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E657D-D73B-4113-8010-C499EBA9CC8A}" type="slidenum">
              <a:rPr lang="en-US"/>
              <a:pPr/>
              <a:t>60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59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2B09F-1B4E-408A-8BD3-B35DEC7D8DAA}" type="slidenum">
              <a:rPr lang="en-US"/>
              <a:pPr/>
              <a:t>61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559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FCFAF-92A7-4E53-92A7-BD719E241E4F}" type="slidenum">
              <a:rPr lang="en-US"/>
              <a:pPr/>
              <a:t>62</a:t>
            </a:fld>
            <a:endParaRPr lang="en-US"/>
          </a:p>
        </p:txBody>
      </p:sp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78F6BB20-FFD7-490D-B95E-05816F90B582}" type="slidenum">
              <a:rPr lang="ar-SA" sz="1200"/>
              <a:pPr rtl="1"/>
              <a:t>62</a:t>
            </a:fld>
            <a:endParaRPr lang="en-US" sz="12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4997450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28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78444-6A90-43B7-902D-E26265A542DF}" type="slidenum">
              <a:rPr lang="en-US"/>
              <a:pPr/>
              <a:t>76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153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9FCE2-B89B-4824-94B9-9E021DF1CAE3}" type="slidenum">
              <a:rPr lang="en-US"/>
              <a:pPr/>
              <a:t>77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2608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7B69F-5B6A-4049-B000-4E2D5B991EF9}" type="slidenum">
              <a:rPr lang="en-US"/>
              <a:pPr/>
              <a:t>79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442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A402E-A287-496E-AD20-A7D0DF622376}" type="slidenum">
              <a:rPr lang="en-US"/>
              <a:pPr/>
              <a:t>80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60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0664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9FCE2-B89B-4824-94B9-9E021DF1CAE3}" type="slidenum">
              <a:rPr lang="en-US"/>
              <a:pPr/>
              <a:t>81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062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28312-0966-4BB5-AB67-97301EC0D3E6}" type="slidenum">
              <a:rPr lang="en-US"/>
              <a:pPr/>
              <a:t>82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9717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28312-0966-4BB5-AB67-97301EC0D3E6}" type="slidenum">
              <a:rPr lang="en-US"/>
              <a:pPr/>
              <a:t>83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16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28312-0966-4BB5-AB67-97301EC0D3E6}" type="slidenum">
              <a:rPr lang="en-US"/>
              <a:pPr/>
              <a:t>84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0019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28312-0966-4BB5-AB67-97301EC0D3E6}" type="slidenum">
              <a:rPr lang="en-US"/>
              <a:pPr/>
              <a:t>85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236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D4C8-9DF6-4DD9-8CEF-AB8C8C5D2771}" type="slidenum">
              <a:rPr lang="en-US"/>
              <a:pPr/>
              <a:t>87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691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D4C8-9DF6-4DD9-8CEF-AB8C8C5D2771}" type="slidenum">
              <a:rPr lang="en-US"/>
              <a:pPr/>
              <a:t>88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66167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6FBA6-3ADA-421A-ABA6-78F6517FD376}" type="slidenum">
              <a:rPr lang="en-US"/>
              <a:pPr/>
              <a:t>89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0513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A1219-FA51-4026-809F-DB448E013406}" type="slidenum">
              <a:rPr lang="en-US"/>
              <a:pPr/>
              <a:t>90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6902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9EC47-EEB8-4AEE-B575-E991B9175250}" type="slidenum">
              <a:rPr lang="en-US"/>
              <a:pPr/>
              <a:t>91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17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50656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B9D29-1399-4FEA-814F-8BCCD3C1FC48}" type="slidenum">
              <a:rPr lang="en-US"/>
              <a:pPr/>
              <a:t>92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92140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C401D-02B3-4798-BE0F-89B39BCBF8F4}" type="slidenum">
              <a:rPr lang="en-US"/>
              <a:pPr/>
              <a:t>94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243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99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99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98868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100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82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5079-80DC-4434-8D90-444D968A2CA3}" type="slidenum">
              <a:rPr lang="en-US"/>
              <a:pPr/>
              <a:t>101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690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449C3-B1F1-47CA-8B02-BEB27546EC27}" type="slidenum">
              <a:rPr lang="en-US"/>
              <a:pPr/>
              <a:t>103</a:t>
            </a:fld>
            <a:endParaRPr lang="en-US"/>
          </a:p>
        </p:txBody>
      </p:sp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FE2B2584-5E40-417B-9222-9C2F38F3CB93}" type="slidenum">
              <a:rPr lang="ar-SA" sz="1200"/>
              <a:pPr rtl="1"/>
              <a:t>103</a:t>
            </a:fld>
            <a:endParaRPr lang="en-US" sz="1200"/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7006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C7BCB-EB5E-430E-9421-5D1D6F66DB66}" type="slidenum">
              <a:rPr lang="en-US"/>
              <a:pPr/>
              <a:t>107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2606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61670-62F0-44C1-877B-36A40568DAB6}" type="slidenum">
              <a:rPr lang="en-US"/>
              <a:pPr/>
              <a:t>108</a:t>
            </a:fld>
            <a:endParaRPr lang="en-US"/>
          </a:p>
        </p:txBody>
      </p:sp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246C0D41-CDB6-4381-B757-F26F39F085E7}" type="slidenum">
              <a:rPr lang="ar-SA" sz="1200"/>
              <a:pPr rtl="1"/>
              <a:t>108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4997450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8755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9969A-EB33-46B2-BE9A-E435694762B2}" type="slidenum">
              <a:rPr lang="en-US"/>
              <a:pPr/>
              <a:t>112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7724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E34E7-6944-4A4C-8E4D-CDACC9485D45}" type="slidenum">
              <a:rPr lang="en-US"/>
              <a:pPr/>
              <a:t>113</a:t>
            </a:fld>
            <a:endParaRPr lang="en-US"/>
          </a:p>
        </p:txBody>
      </p:sp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3E6FC747-BE34-4944-93F7-B29D4BD79B5A}" type="slidenum">
              <a:rPr lang="ar-SA" sz="1200"/>
              <a:pPr rtl="1"/>
              <a:t>113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4997450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00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43897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E34E7-6944-4A4C-8E4D-CDACC9485D45}" type="slidenum">
              <a:rPr lang="en-US"/>
              <a:pPr/>
              <a:t>114</a:t>
            </a:fld>
            <a:endParaRPr lang="en-US"/>
          </a:p>
        </p:txBody>
      </p:sp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3E6FC747-BE34-4944-93F7-B29D4BD79B5A}" type="slidenum">
              <a:rPr lang="ar-SA" sz="1200"/>
              <a:pPr rtl="1"/>
              <a:t>114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4997450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33629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116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116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8777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117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33262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5079-80DC-4434-8D90-444D968A2CA3}" type="slidenum">
              <a:rPr lang="en-US"/>
              <a:pPr/>
              <a:t>118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6952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449C3-B1F1-47CA-8B02-BEB27546EC27}" type="slidenum">
              <a:rPr lang="en-US"/>
              <a:pPr/>
              <a:t>120</a:t>
            </a:fld>
            <a:endParaRPr lang="en-US"/>
          </a:p>
        </p:txBody>
      </p:sp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FE2B2584-5E40-417B-9222-9C2F38F3CB93}" type="slidenum">
              <a:rPr lang="ar-SA" sz="1200"/>
              <a:pPr rtl="1"/>
              <a:t>120</a:t>
            </a:fld>
            <a:endParaRPr lang="en-US" sz="1200"/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6744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5EE0C-0827-4142-8D38-69BDCB6AB335}" type="slidenum">
              <a:rPr lang="en-US"/>
              <a:pPr/>
              <a:t>121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2217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FB49-0C6B-48D6-BD0E-8EF695CBCAF1}" type="slidenum">
              <a:rPr lang="en-US"/>
              <a:pPr/>
              <a:t>122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98470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130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130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2480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131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7921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5079-80DC-4434-8D90-444D968A2CA3}" type="slidenum">
              <a:rPr lang="en-US"/>
              <a:pPr/>
              <a:t>132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4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3669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52003-75E6-4607-B868-C8B0EB6596C6}" type="slidenum">
              <a:rPr lang="en-US"/>
              <a:pPr/>
              <a:t>134</a:t>
            </a:fld>
            <a:endParaRPr lang="en-US"/>
          </a:p>
        </p:txBody>
      </p:sp>
      <p:sp>
        <p:nvSpPr>
          <p:cNvPr id="3993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E0B97C35-C407-493C-9273-F25E9AE7B29F}" type="slidenum">
              <a:rPr lang="ar-SA" sz="1200"/>
              <a:pPr rtl="1"/>
              <a:t>134</a:t>
            </a:fld>
            <a:endParaRPr lang="en-US" sz="1200"/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8994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0000E-8D55-46B3-89E2-540521E202F7}" type="slidenum">
              <a:rPr lang="en-US"/>
              <a:pPr/>
              <a:t>135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51348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23365-DF96-46BC-A202-838FC0907286}" type="slidenum">
              <a:rPr lang="en-US"/>
              <a:pPr/>
              <a:t>136</a:t>
            </a:fld>
            <a:endParaRPr lang="en-US"/>
          </a:p>
        </p:txBody>
      </p:sp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49B9C8A6-1170-4543-8AE4-A38029A5F0BA}" type="slidenum">
              <a:rPr lang="ar-SA" sz="1200"/>
              <a:pPr rtl="1"/>
              <a:t>136</a:t>
            </a:fld>
            <a:endParaRPr lang="en-US" sz="120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4997450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9323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28312-0966-4BB5-AB67-97301EC0D3E6}" type="slidenum">
              <a:rPr lang="en-US"/>
              <a:pPr/>
              <a:t>137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34084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D5340-6151-4B6B-BD6A-7F8E8157905A}" type="slidenum">
              <a:rPr lang="en-US"/>
              <a:pPr/>
              <a:t>139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9992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140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140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2754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141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001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5079-80DC-4434-8D90-444D968A2CA3}" type="slidenum">
              <a:rPr lang="en-US"/>
              <a:pPr/>
              <a:t>142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1666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50D41-8F60-4FC5-B32C-6C0AD588790A}" type="slidenum">
              <a:rPr lang="en-US"/>
              <a:pPr/>
              <a:t>144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8611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C40BB-B19A-4F76-943C-50FDB8603D0E}" type="slidenum">
              <a:rPr lang="en-US"/>
              <a:pPr/>
              <a:t>147</a:t>
            </a:fld>
            <a:endParaRPr lang="en-US"/>
          </a:p>
        </p:txBody>
      </p:sp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82ABD6EF-07A0-465E-9959-73056DF65187}" type="slidenum">
              <a:rPr lang="ar-SA" sz="1200"/>
              <a:pPr rtl="1"/>
              <a:t>147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90563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7988"/>
            <a:ext cx="5027613" cy="4238625"/>
          </a:xfrm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40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95682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84CBF-B254-40B9-ACAA-B68164971B84}" type="slidenum">
              <a:rPr lang="en-US"/>
              <a:pPr/>
              <a:t>148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5049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5079-80DC-4434-8D90-444D968A2CA3}" type="slidenum">
              <a:rPr lang="en-US"/>
              <a:pPr/>
              <a:t>149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3415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BD920A-FA28-4EA5-B8C9-77FD811291BA}" type="slidenum">
              <a:rPr lang="en-US" i="0" smtClean="0"/>
              <a:pPr eaLnBrk="1" hangingPunct="1"/>
              <a:t>150</a:t>
            </a:fld>
            <a:endParaRPr lang="en-US" i="0" smtClean="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991792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A34B0-5D5F-451A-B951-134C4029513D}" type="slidenum">
              <a:rPr lang="en-GB" smtClean="0"/>
              <a:pPr/>
              <a:t>151</a:t>
            </a:fld>
            <a:endParaRPr lang="en-GB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806800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2B6FA-7D0C-4F84-AB86-1F67AF020EFF}" type="slidenum">
              <a:rPr lang="en-US"/>
              <a:pPr/>
              <a:t>152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81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654-954C-4B40-B691-8A9B77004237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0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ar-SA" sz="2400">
                <a:latin typeface="Times New Roman" pitchFamily="18" charset="0"/>
              </a:endParaRPr>
            </a:p>
          </p:txBody>
        </p:sp>
        <p:grpSp>
          <p:nvGrpSpPr>
            <p:cNvPr id="9216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9216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SA" sz="2400">
                  <a:latin typeface="Times New Roman" pitchFamily="18" charset="0"/>
                </a:endParaRPr>
              </a:p>
            </p:txBody>
          </p:sp>
          <p:sp>
            <p:nvSpPr>
              <p:cNvPr id="9216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SA" sz="2400">
                  <a:latin typeface="Times New Roman" pitchFamily="18" charset="0"/>
                </a:endParaRPr>
              </a:p>
            </p:txBody>
          </p:sp>
          <p:sp>
            <p:nvSpPr>
              <p:cNvPr id="9216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9216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9216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SA" sz="2400">
                  <a:latin typeface="Times New Roman" pitchFamily="18" charset="0"/>
                </a:endParaRPr>
              </a:p>
            </p:txBody>
          </p:sp>
          <p:sp>
            <p:nvSpPr>
              <p:cNvPr id="9217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92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6A500B-EC97-4B0D-8FA7-AF42B777B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3022-764F-4117-BEEA-6C2BCA51A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3342E-68AF-413C-85E1-D9F1B9DDE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4A3F2B-C74E-4801-AEEB-91D44E614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B5E8F-EE7F-48AA-BE2C-15BB96D47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7215-3106-4283-8733-BF4537C27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20D4B-9AF9-4234-9675-6F1AE78E0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6C84-3399-4062-A55E-C7B8869F0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4BC02-34A9-4541-9727-122F2C152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3F233-8EE0-400B-ACD1-AAE24D0F2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0406-FE10-4C86-95E3-F125013E6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A054C-8FA2-4632-ABDE-4D75DA16C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ar-SA" sz="2400">
                <a:latin typeface="Times New Roman" pitchFamily="18" charset="0"/>
              </a:endParaRPr>
            </a:p>
          </p:txBody>
        </p:sp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11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SA" sz="2400">
                  <a:latin typeface="Times New Roman" pitchFamily="18" charset="0"/>
                </a:endParaRPr>
              </a:p>
            </p:txBody>
          </p:sp>
          <p:sp>
            <p:nvSpPr>
              <p:cNvPr id="911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911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911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11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2F095A-ED1B-4689-9835-FBAC51F604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akhr.com/2006/uploads/pics/mun1_10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akhr.com/2006/uploads/pics/mun1_1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GTZWU6IxBFzoCM&amp;tbnid=XyAZmlEjY4d1HM:&amp;ved=0CAUQjRw&amp;url=http://johinanews.net/jonews/koktail-news/33930.html&amp;ei=qj8-UvLfIsXt0gX9kYDQCA&amp;bvm=bv.52434380,d.d2k&amp;psig=AFQjCNHKKAoq-r2Wek9mopoKRjJMdDMBnQ&amp;ust=13798976354236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!CID_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أي توقعات أخرى</a:t>
            </a:r>
            <a:endParaRPr lang="en-US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05000"/>
            <a:ext cx="7772400" cy="3276600"/>
          </a:xfrm>
        </p:spPr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ماذا تتوقع من هذه الدورة ؟ </a:t>
            </a:r>
          </a:p>
          <a:p>
            <a:pPr algn="r" rtl="1">
              <a:buNone/>
            </a:pPr>
            <a:endParaRPr lang="ar-SA" dirty="0"/>
          </a:p>
          <a:p>
            <a:pPr algn="l" rtl="1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www.sotakhr.com/2006/typo3temp/pics/df9510a49e.jpg">
            <a:hlinkClick r:id="rId3" tooltip="آداب المصافحة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3124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3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b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7 steps of strategic planning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543800" y="5105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الهوية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8200" y="5181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القيم والرسالة والرؤية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2" grpId="0" animBg="1"/>
      <p:bldP spid="4" grpId="0" animBg="1"/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620000" y="1752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القضايا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الاستراتيجية</a:t>
            </a: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6764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 القضايا والمبادرات والمشاريع الاستراتيجية</a:t>
            </a: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87961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الخطوة الرابعة في التخطيط الاستراتيجي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القضايا الاستراتيجية</a:t>
            </a: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المبادرات الاستراتيجية</a:t>
            </a: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البرامج والمشاريع الاستراتيجية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304800"/>
            <a:ext cx="8458200" cy="838200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القضايا الاستراتيجية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</a:br>
            <a:endParaRPr lang="en-US" sz="3800" dirty="0">
              <a:solidFill>
                <a:schemeClr val="bg2"/>
              </a:solidFill>
              <a:latin typeface="Gill Sans MT" pitchFamily="34" charset="0"/>
            </a:endParaRPr>
          </a:p>
        </p:txBody>
      </p:sp>
      <p:sp>
        <p:nvSpPr>
          <p:cNvPr id="885764" name="AutoShape 4"/>
          <p:cNvSpPr>
            <a:spLocks noChangeArrowheads="1"/>
          </p:cNvSpPr>
          <p:nvPr/>
        </p:nvSpPr>
        <p:spPr bwMode="auto">
          <a:xfrm>
            <a:off x="2057400" y="1981200"/>
            <a:ext cx="5562600" cy="1054100"/>
          </a:xfrm>
          <a:prstGeom prst="downArrow">
            <a:avLst>
              <a:gd name="adj1" fmla="val 75009"/>
              <a:gd name="adj2" fmla="val 5001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42950" lvl="1" indent="-285750" algn="ctr" defTabSz="762000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ar-SA" dirty="0"/>
          </a:p>
          <a:p>
            <a:pPr marL="742950" lvl="1" indent="-285750" algn="ctr" defTabSz="762000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ar-SA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القضايا الاستراتيجية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ctr" defTabSz="762000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5" name="AutoShape 5"/>
          <p:cNvSpPr>
            <a:spLocks noChangeArrowheads="1"/>
          </p:cNvSpPr>
          <p:nvPr/>
        </p:nvSpPr>
        <p:spPr bwMode="auto">
          <a:xfrm>
            <a:off x="1752600" y="3200400"/>
            <a:ext cx="5943600" cy="2882900"/>
          </a:xfrm>
          <a:prstGeom prst="roundRect">
            <a:avLst>
              <a:gd name="adj" fmla="val 12486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Strategic domains</a:t>
            </a:r>
            <a:r>
              <a:rPr lang="ar-SA" sz="2400" b="1" dirty="0" smtClean="0">
                <a:solidFill>
                  <a:srgbClr val="A50021"/>
                </a:solidFill>
              </a:rPr>
              <a:t>1-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القضايا الاستراتيجية </a:t>
            </a: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 </a:t>
            </a:r>
            <a:endParaRPr lang="ar-SA" sz="2400" b="1" dirty="0" smtClean="0">
              <a:solidFill>
                <a:srgbClr val="A50021"/>
              </a:solidFill>
              <a:latin typeface="Gill Sans MT" pitchFamily="34" charset="0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: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ومنها</a:t>
            </a:r>
          </a:p>
          <a:p>
            <a:pPr algn="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 Strategic goals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 الأهداف الاستراتيجية</a:t>
            </a:r>
            <a:endParaRPr lang="en-US" sz="2400" b="1" dirty="0">
              <a:solidFill>
                <a:srgbClr val="A50021"/>
              </a:solidFill>
              <a:latin typeface="Gill Sans MT" pitchFamily="34" charset="0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Strategic initiatives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2- المبادرات الاستراتيجية</a:t>
            </a:r>
            <a:endParaRPr lang="ar-SA" sz="2400" b="1" dirty="0">
              <a:solidFill>
                <a:srgbClr val="A50021"/>
              </a:solidFill>
              <a:latin typeface="Gill Sans MT" pitchFamily="34" charset="0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Strategic programs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3- البرامج الاستراتيجية </a:t>
            </a:r>
            <a:endParaRPr lang="en-US" sz="2400" b="1" dirty="0" smtClean="0">
              <a:solidFill>
                <a:srgbClr val="A50021"/>
              </a:solidFill>
              <a:latin typeface="Gill Sans MT" pitchFamily="34" charset="0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Strategic projects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4- المشاريع الاستراتيجية</a:t>
            </a:r>
            <a:endParaRPr lang="en-US" sz="2400" b="1" dirty="0">
              <a:solidFill>
                <a:srgbClr val="A50021"/>
              </a:solidFill>
              <a:latin typeface="Gill Sans MT" pitchFamily="34" charset="0"/>
            </a:endParaRPr>
          </a:p>
          <a:p>
            <a:pPr algn="r" defTabSz="762000" eaLnBrk="0" hangingPunct="0">
              <a:spcBef>
                <a:spcPct val="20000"/>
              </a:spcBef>
            </a:pPr>
            <a:endParaRPr lang="en-US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6" name="AutoShape 6"/>
          <p:cNvSpPr>
            <a:spLocks noChangeArrowheads="1"/>
          </p:cNvSpPr>
          <p:nvPr/>
        </p:nvSpPr>
        <p:spPr bwMode="auto">
          <a:xfrm>
            <a:off x="8153400" y="5334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/>
      <p:bldP spid="885764" grpId="0" animBg="1"/>
      <p:bldP spid="885765" grpId="0" animBg="1"/>
      <p:bldP spid="885766" grpId="0" animBg="1"/>
      <p:bldP spid="885766" grpId="1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عد الى التحاليل الثلاثة</a:t>
            </a: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اعمل مصفوفة مشتركة 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TOWS</a:t>
            </a: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اجمع الأمور الأساسية المشتركة واحذف المكرر منها</a:t>
            </a: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اختر 5-8 قضايا استراتيجية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761999" y="1600200"/>
          <a:ext cx="8153401" cy="51579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8490"/>
                <a:gridCol w="1779893"/>
                <a:gridCol w="1492125"/>
                <a:gridCol w="1931770"/>
                <a:gridCol w="2198221"/>
                <a:gridCol w="532902"/>
              </a:tblGrid>
              <a:tr h="357132">
                <a:tc gridSpan="2"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cs typeface="+mn-cs"/>
                        </a:rPr>
                        <a:t>W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cs typeface="+mn-cs"/>
                        </a:rPr>
                        <a:t>S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408959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cs typeface="+mn-cs"/>
                        </a:rPr>
                        <a:t>W1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التركيز على منتج واحد وهو القهوة</a:t>
                      </a:r>
                    </a:p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cs typeface="+mn-cs"/>
                        </a:rPr>
                        <a:t>S2</a:t>
                      </a:r>
                      <a:endParaRPr lang="ar-SA" dirty="0" smtClean="0"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+mn-cs"/>
                        </a:rPr>
                        <a:t>لها أكثر من 9000 فرع حول العالم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cs typeface="+mn-cs"/>
                        </a:rPr>
                        <a:t>S1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+mn-cs"/>
                        </a:rPr>
                        <a:t>لها تواجد في 40 دولة تقريبا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80599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cs typeface="+mn-cs"/>
                        </a:rPr>
                        <a:t>استراتيجية</a:t>
                      </a:r>
                      <a:r>
                        <a:rPr lang="ar-SA" b="1" baseline="0" dirty="0" smtClean="0">
                          <a:cs typeface="+mn-cs"/>
                        </a:rPr>
                        <a:t> النمو </a:t>
                      </a:r>
                    </a:p>
                    <a:p>
                      <a:pPr algn="ctr" rtl="1"/>
                      <a:r>
                        <a:rPr lang="ar-SA" baseline="0" dirty="0" smtClean="0">
                          <a:cs typeface="+mn-cs"/>
                        </a:rPr>
                        <a:t>فتح فروع جديدة حول العالم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الطلب على القهوة يتزايد في العالم كله</a:t>
                      </a:r>
                    </a:p>
                    <a:p>
                      <a:pPr algn="ctr" rtl="1"/>
                      <a:r>
                        <a:rPr lang="en-US" dirty="0" smtClean="0">
                          <a:cs typeface="+mn-cs"/>
                        </a:rPr>
                        <a:t>O1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n-cs"/>
                        </a:rPr>
                        <a:t>O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</a:tr>
              <a:tr h="1144779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cs typeface="+mn-cs"/>
                        </a:rPr>
                        <a:t>استراتيجية</a:t>
                      </a:r>
                      <a:r>
                        <a:rPr lang="ar-SA" b="1" baseline="0" dirty="0" smtClean="0">
                          <a:cs typeface="+mn-cs"/>
                        </a:rPr>
                        <a:t> التوسع </a:t>
                      </a:r>
                      <a:r>
                        <a:rPr lang="ar-SA" baseline="0" dirty="0" smtClean="0">
                          <a:cs typeface="+mn-cs"/>
                        </a:rPr>
                        <a:t>فتح فروع في دول جديدة</a:t>
                      </a:r>
                      <a:endParaRPr lang="ar-SA" dirty="0" smtClean="0">
                        <a:cs typeface="+mn-cs"/>
                      </a:endParaRPr>
                    </a:p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هناك أسواق جديدة وواعدة يمكن التوسع </a:t>
                      </a:r>
                      <a:r>
                        <a:rPr kumimoji="0" lang="ar-SA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بها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dirty="0" smtClean="0">
                          <a:cs typeface="+mn-cs"/>
                        </a:rPr>
                        <a:t>O2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80599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cs typeface="+mn-cs"/>
                        </a:rPr>
                        <a:t>استراتيجية التنوع</a:t>
                      </a:r>
                      <a:r>
                        <a:rPr lang="ar-SA" dirty="0" smtClean="0">
                          <a:cs typeface="+mn-cs"/>
                        </a:rPr>
                        <a:t> </a:t>
                      </a:r>
                    </a:p>
                    <a:p>
                      <a:pPr algn="ctr" rtl="1"/>
                      <a:r>
                        <a:rPr lang="ar-SA" dirty="0" smtClean="0">
                          <a:cs typeface="+mn-cs"/>
                        </a:rPr>
                        <a:t>تنوع المنتجات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دخول منافسين جدد في السوق</a:t>
                      </a:r>
                    </a:p>
                    <a:p>
                      <a:pPr algn="ctr" rtl="1"/>
                      <a:r>
                        <a:rPr lang="en-US" dirty="0" smtClean="0">
                          <a:cs typeface="+mn-cs"/>
                        </a:rPr>
                        <a:t>T1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n-cs"/>
                        </a:rPr>
                        <a:t>T</a:t>
                      </a:r>
                      <a:endParaRPr lang="ar-SA" dirty="0">
                        <a:cs typeface="+mn-cs"/>
                      </a:endParaRPr>
                    </a:p>
                  </a:txBody>
                  <a:tcPr/>
                </a:tc>
              </a:tr>
              <a:tr h="357132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761999" y="1600200"/>
          <a:ext cx="8153401" cy="36204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8490"/>
                <a:gridCol w="3063738"/>
                <a:gridCol w="208280"/>
                <a:gridCol w="1970492"/>
                <a:gridCol w="2159499"/>
                <a:gridCol w="532902"/>
              </a:tblGrid>
              <a:tr h="357132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W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S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Gill Sans MT" pitchFamily="34" charset="0"/>
                        </a:rPr>
                        <a:t>W1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ill Sans MT" pitchFamily="34" charset="0"/>
                        <a:cs typeface="Tahoma" pitchFamily="34" charset="0"/>
                      </a:endParaRPr>
                    </a:p>
                    <a:p>
                      <a:pPr algn="ctr" rtl="1"/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 smtClean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Gill Sans MT" pitchFamily="34" charset="0"/>
                        </a:rPr>
                        <a:t>S1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ill Sans MT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80599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atin typeface="Gill Sans MT" pitchFamily="34" charset="0"/>
                        </a:rPr>
                        <a:t>اكتشاف</a:t>
                      </a:r>
                    </a:p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Explore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atin typeface="Gill Sans MT" pitchFamily="34" charset="0"/>
                        </a:rPr>
                        <a:t>نبني عليها</a:t>
                      </a:r>
                    </a:p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Exploit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O1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O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16482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80599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atin typeface="Gill Sans MT" pitchFamily="34" charset="0"/>
                        </a:rPr>
                        <a:t>استراتيجية وقائية</a:t>
                      </a:r>
                    </a:p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Avoid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latin typeface="Gill Sans MT" pitchFamily="34" charset="0"/>
                        </a:rPr>
                        <a:t>استراتيجية</a:t>
                      </a:r>
                      <a:r>
                        <a:rPr lang="ar-SA" sz="2000" baseline="0" dirty="0" smtClean="0">
                          <a:latin typeface="Gill Sans MT" pitchFamily="34" charset="0"/>
                        </a:rPr>
                        <a:t> المواجهة</a:t>
                      </a:r>
                    </a:p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Confront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T1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Gill Sans MT" pitchFamily="34" charset="0"/>
                        </a:rPr>
                        <a:t>T</a:t>
                      </a:r>
                      <a:endParaRPr lang="ar-SA" sz="20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57132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WordArt 2" descr="عمودي ضيق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6200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1"/>
            <a:r>
              <a:rPr lang="ar-S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القضايا </a:t>
            </a:r>
            <a:r>
              <a:rPr lang="ar-S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الاستراتيجية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Domains</a:t>
            </a:r>
            <a:endParaRPr lang="ar-SA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09800"/>
            <a:ext cx="8229600" cy="3451225"/>
          </a:xfrm>
          <a:noFill/>
        </p:spPr>
        <p:txBody>
          <a:bodyPr lIns="92075" tIns="46038" rIns="92075" bIns="46038"/>
          <a:lstStyle/>
          <a:p>
            <a:pPr marL="342900" lvl="1" indent="-342900" algn="r" defTabSz="762000" rtl="1">
              <a:buClr>
                <a:schemeClr val="folHlink"/>
              </a:buClr>
              <a:buSzPct val="90000"/>
            </a:pPr>
            <a:r>
              <a:rPr lang="ar-SA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تحديد مجالات العمل </a:t>
            </a:r>
            <a:r>
              <a:rPr lang="ar-SA" altLang="en-US" sz="3200" kern="1200" dirty="0" err="1">
                <a:latin typeface="Traditional Arabic" pitchFamily="18" charset="-78"/>
                <a:ea typeface="+mn-ea"/>
                <a:cs typeface="Traditional Arabic" pitchFamily="18" charset="-78"/>
              </a:rPr>
              <a:t>الرئيسية (</a:t>
            </a:r>
            <a:r>
              <a:rPr lang="en-US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LOBs</a:t>
            </a:r>
            <a:r>
              <a:rPr lang="ar-SA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) المستمدة من رسالة المنظمة </a:t>
            </a:r>
          </a:p>
          <a:p>
            <a:pPr marL="342900" lvl="1" indent="-342900" algn="r" defTabSz="762000" rtl="1">
              <a:buClr>
                <a:schemeClr val="folHlink"/>
              </a:buClr>
              <a:buSzPct val="90000"/>
            </a:pPr>
            <a:r>
              <a:rPr lang="ar-SA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ما هي القضايا والمجالات الاستراتيجية المطلوب التخطيط لها؟</a:t>
            </a:r>
            <a:endParaRPr lang="en-US" altLang="en-US" sz="3200" kern="1200" dirty="0">
              <a:latin typeface="Traditional Arabic" pitchFamily="18" charset="-78"/>
              <a:ea typeface="+mn-ea"/>
              <a:cs typeface="Traditional Arabic" pitchFamily="18" charset="-78"/>
            </a:endParaRPr>
          </a:p>
          <a:p>
            <a:pPr marL="342900" lvl="2" indent="-342900" algn="r" defTabSz="762000" rtl="1">
              <a:buSzPct val="90000"/>
            </a:pPr>
            <a:r>
              <a:rPr lang="ar-SA" altLang="en-US" sz="3200" kern="1200" dirty="0" smtClean="0">
                <a:latin typeface="Traditional Arabic" pitchFamily="18" charset="-78"/>
                <a:ea typeface="+mn-ea"/>
                <a:cs typeface="Traditional Arabic" pitchFamily="18" charset="-78"/>
              </a:rPr>
              <a:t>الأكاديمية</a:t>
            </a:r>
            <a:r>
              <a:rPr lang="en-US" altLang="en-US" sz="3200" kern="1200" dirty="0" smtClean="0"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endParaRPr lang="en-US" altLang="en-US" sz="3200" kern="1200" dirty="0">
              <a:latin typeface="Traditional Arabic" pitchFamily="18" charset="-78"/>
              <a:ea typeface="+mn-ea"/>
              <a:cs typeface="Traditional Arabic" pitchFamily="18" charset="-78"/>
            </a:endParaRPr>
          </a:p>
          <a:p>
            <a:pPr marL="342900" lvl="2" indent="-342900" algn="r" defTabSz="762000" rtl="1">
              <a:buSzPct val="90000"/>
            </a:pPr>
            <a:r>
              <a:rPr lang="ar-SA" altLang="en-US" sz="3200" kern="1200" dirty="0" smtClean="0">
                <a:latin typeface="Traditional Arabic" pitchFamily="18" charset="-78"/>
                <a:ea typeface="+mn-ea"/>
                <a:cs typeface="Traditional Arabic" pitchFamily="18" charset="-78"/>
              </a:rPr>
              <a:t>البحث </a:t>
            </a:r>
            <a:r>
              <a:rPr lang="ar-SA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العلمي</a:t>
            </a:r>
            <a:r>
              <a:rPr lang="en-US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</a:p>
          <a:p>
            <a:pPr marL="342900" lvl="2" indent="-342900" algn="r" defTabSz="762000" rtl="1">
              <a:buSzPct val="90000"/>
            </a:pPr>
            <a:r>
              <a:rPr lang="ar-SA" altLang="en-US" sz="3200" kern="1200" dirty="0" smtClean="0">
                <a:latin typeface="Traditional Arabic" pitchFamily="18" charset="-78"/>
                <a:ea typeface="+mn-ea"/>
                <a:cs typeface="Traditional Arabic" pitchFamily="18" charset="-78"/>
              </a:rPr>
              <a:t>خدمة </a:t>
            </a:r>
            <a:r>
              <a:rPr lang="ar-SA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المجتمع</a:t>
            </a:r>
            <a:r>
              <a:rPr lang="en-US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72400" cy="1143000"/>
          </a:xfrm>
          <a:noFill/>
        </p:spPr>
        <p:txBody>
          <a:bodyPr lIns="92075" tIns="46038" rIns="92075" bIns="46038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</a:rPr>
              <a:t>القضايا الاستراتيجية </a:t>
            </a:r>
            <a:br>
              <a:rPr lang="ar-SA" sz="3800" dirty="0">
                <a:solidFill>
                  <a:schemeClr val="bg2"/>
                </a:solidFill>
                <a:latin typeface="Tahoma" pitchFamily="34" charset="0"/>
              </a:rPr>
            </a:br>
            <a:r>
              <a:rPr lang="en-US" sz="3800" dirty="0" smtClean="0">
                <a:solidFill>
                  <a:schemeClr val="bg2"/>
                </a:solidFill>
                <a:latin typeface="Gill Sans MT" pitchFamily="34" charset="0"/>
              </a:rPr>
              <a:t>Strategic Factors/Domains/Themes</a:t>
            </a:r>
            <a:endParaRPr lang="en-US" sz="3800" dirty="0">
              <a:solidFill>
                <a:schemeClr val="bg2"/>
              </a:solidFill>
              <a:latin typeface="Gill Sans MT" pitchFamily="34" charset="0"/>
            </a:endParaRPr>
          </a:p>
        </p:txBody>
      </p:sp>
      <p:sp>
        <p:nvSpPr>
          <p:cNvPr id="898057" name="AutoShape 9"/>
          <p:cNvSpPr>
            <a:spLocks noChangeArrowheads="1"/>
          </p:cNvSpPr>
          <p:nvPr/>
        </p:nvSpPr>
        <p:spPr bwMode="auto">
          <a:xfrm>
            <a:off x="8153400" y="5334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89805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dirty="0" smtClean="0"/>
              <a:t>العناصر الرئيسية للقضايا الإستراتيجية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القضايا القانونية والتشريعية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الموارد المالية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العملاء والمستفيدين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المنتجات والخدمات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الموارد البشرية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بيئة العمل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تقنية المعلومات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العلاقات الداخلية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العلاقات الخارجية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البنية التحتية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الصورة الذهنية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النظام الاداري المؤسسي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محاور الدورة</a:t>
            </a:r>
            <a:endParaRPr lang="en-US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5257800"/>
          </a:xfrm>
        </p:spPr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المحور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الأول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(تعريف التخطيط الاستراتيجي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المحور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الثاني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(أهمية التخطيط الاستراتيجي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المحور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الثالث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(خطوات التخطيط الاستراتيجي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ar-SA" kern="1200" dirty="0" smtClean="0">
              <a:solidFill>
                <a:srgbClr val="00B050"/>
              </a:solidFill>
              <a:latin typeface="Gill Sans MT" pitchFamily="34" charset="0"/>
            </a:endParaRPr>
          </a:p>
          <a:p>
            <a:pPr algn="r" rtl="1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 rtl="1"/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dirty="0" smtClean="0"/>
              <a:t>معايير الاعتماد الوطني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ar-SA" dirty="0" smtClean="0"/>
              <a:t>القضايا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/>
              <a:t>الإستراتيجية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الرسالة والغايات والأهداف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 السلطات </a:t>
            </a:r>
            <a:r>
              <a:rPr lang="ar-SA" altLang="en-US" sz="2400" kern="1200" dirty="0" err="1" smtClean="0">
                <a:latin typeface="Traditional Arabic" pitchFamily="18" charset="-78"/>
                <a:cs typeface="Traditional Arabic" pitchFamily="18" charset="-78"/>
              </a:rPr>
              <a:t>والادارة</a:t>
            </a:r>
            <a:endParaRPr lang="ar-SA" altLang="en-US" sz="24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إدارة ضمان الجودة وتحسينها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 التعلم والتعليم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إدارة شؤون الطلبة والخدمات المساندة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مصادر التعلم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المرافق والتجهيزات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التخطيط </a:t>
            </a:r>
            <a:r>
              <a:rPr lang="ar-SA" altLang="en-US" sz="2400" kern="1200" dirty="0" err="1" smtClean="0">
                <a:latin typeface="Traditional Arabic" pitchFamily="18" charset="-78"/>
                <a:cs typeface="Traditional Arabic" pitchFamily="18" charset="-78"/>
              </a:rPr>
              <a:t>والادارة</a:t>
            </a: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 المالية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عمليات التوظيف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البحث العلمي </a:t>
            </a:r>
          </a:p>
          <a:p>
            <a:pPr marL="457200" indent="-457200" algn="r" rtl="1">
              <a:buNone/>
            </a:pPr>
            <a:r>
              <a:rPr lang="ar-SA" altLang="en-US" sz="2400" kern="1200" dirty="0" smtClean="0">
                <a:latin typeface="Traditional Arabic" pitchFamily="18" charset="-78"/>
                <a:cs typeface="Traditional Arabic" pitchFamily="18" charset="-78"/>
              </a:rPr>
              <a:t>علاقة المؤسسة بالمجتمع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dirty="0" smtClean="0"/>
              <a:t>الحالية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/>
              <a:t>للجامعة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ar-SA" dirty="0" smtClean="0"/>
              <a:t>القضايا الإستراتيجية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الأولى: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الإستراتيجية الأكاديمية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الثانية: 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إستراتيجية البحث العلمي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الثالثة: 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إستراتيجية خدمة المجتمع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الرابعة: 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إستراتيجية تحسين البنية التحتية 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الخامسة:  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إستراتيجية التطوير الإداري والمالي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السادسة: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استراتيجية ضمان الجودة وتحسينها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السابعة: 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إستراتيجية التعاون الخارجي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القضية الثامنة: 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إستراتيجية الابراز الاعلامي 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WordArt 2" descr="عمودي ضيق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6200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1"/>
            <a:r>
              <a:rPr lang="ar-S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المبادرات الاستراتيجية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Strategic initiatives </a:t>
            </a:r>
            <a:endParaRPr lang="ar-SA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305800" cy="4343400"/>
          </a:xfrm>
          <a:noFill/>
        </p:spPr>
        <p:txBody>
          <a:bodyPr lIns="92075" tIns="46038" rIns="92075" bIns="46038"/>
          <a:lstStyle/>
          <a:p>
            <a:pPr marL="819150" lvl="1" algn="r" defTabSz="762000" rtl="1">
              <a:buFont typeface="Wingdings" pitchFamily="2" charset="2"/>
              <a:buNone/>
            </a:pPr>
            <a:r>
              <a:rPr lang="ar-SA" sz="2400" dirty="0" smtClean="0"/>
              <a:t>المبادرات الاستراتيجية تحت </a:t>
            </a:r>
            <a:r>
              <a:rPr lang="ar-SA" sz="2400" dirty="0"/>
              <a:t>كل قضية استراتيجية </a:t>
            </a:r>
            <a:r>
              <a:rPr lang="en-US" sz="2400" dirty="0" smtClean="0"/>
              <a:t>SBU</a:t>
            </a:r>
            <a:endParaRPr lang="ar-SA" sz="2400" dirty="0" smtClean="0"/>
          </a:p>
          <a:p>
            <a:pPr marL="819150" lvl="1" algn="r" defTabSz="762000" rtl="1">
              <a:buFont typeface="Wingdings" pitchFamily="2" charset="2"/>
              <a:buNone/>
            </a:pPr>
            <a:endParaRPr lang="ar-SA" sz="2400" dirty="0"/>
          </a:p>
          <a:p>
            <a:pPr algn="r" rtl="1"/>
            <a:r>
              <a:rPr lang="ar-SA" dirty="0" smtClean="0"/>
              <a:t>القضية الأولى: الإستراتيجية الأكاديمية</a:t>
            </a:r>
            <a:endParaRPr lang="en-US" sz="1800" dirty="0" smtClean="0"/>
          </a:p>
          <a:p>
            <a:pPr algn="r" rtl="1"/>
            <a:r>
              <a:rPr lang="ar-SA" b="1" u="sng" dirty="0" smtClean="0"/>
              <a:t>ويندرج تحتها المبادرات التالية:</a:t>
            </a:r>
            <a:endParaRPr lang="en-US" sz="1800" dirty="0" smtClean="0"/>
          </a:p>
          <a:p>
            <a:pPr lvl="0" algn="r" rtl="1"/>
            <a:r>
              <a:rPr lang="ar-SA" dirty="0" smtClean="0"/>
              <a:t>تطوير أداء الهيئة التدريسية </a:t>
            </a:r>
            <a:endParaRPr lang="en-US" dirty="0" smtClean="0"/>
          </a:p>
          <a:p>
            <a:pPr lvl="0" algn="r" rtl="1"/>
            <a:r>
              <a:rPr lang="ar-SA" dirty="0" smtClean="0"/>
              <a:t>تنمية قدرات الطلبة </a:t>
            </a:r>
            <a:endParaRPr lang="en-US" dirty="0" smtClean="0"/>
          </a:p>
          <a:p>
            <a:pPr lvl="0" algn="r" rtl="1"/>
            <a:r>
              <a:rPr lang="ar-SA" dirty="0" smtClean="0"/>
              <a:t>تطوير برامج الكليات الدراسية</a:t>
            </a:r>
            <a:endParaRPr lang="en-US" sz="4400" dirty="0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</a:rPr>
              <a:t>المبادرات الاستراتيجية </a:t>
            </a:r>
            <a:r>
              <a:rPr lang="en-US" sz="3800" dirty="0">
                <a:solidFill>
                  <a:schemeClr val="bg2"/>
                </a:solidFill>
                <a:latin typeface="Tahoma" pitchFamily="34" charset="0"/>
              </a:rPr>
              <a:t/>
            </a:r>
            <a:br>
              <a:rPr lang="en-US" sz="3800" dirty="0">
                <a:solidFill>
                  <a:schemeClr val="bg2"/>
                </a:solidFill>
                <a:latin typeface="Tahoma" pitchFamily="34" charset="0"/>
              </a:rPr>
            </a:br>
            <a:r>
              <a:rPr lang="en-US" sz="3800" dirty="0">
                <a:solidFill>
                  <a:schemeClr val="bg2"/>
                </a:solidFill>
                <a:latin typeface="Gill Sans MT" pitchFamily="34" charset="0"/>
              </a:rPr>
              <a:t>Strategic </a:t>
            </a:r>
            <a:r>
              <a:rPr lang="en-US" sz="3800" dirty="0" smtClean="0">
                <a:solidFill>
                  <a:schemeClr val="bg2"/>
                </a:solidFill>
                <a:latin typeface="Gill Sans MT" pitchFamily="34" charset="0"/>
              </a:rPr>
              <a:t>initiatives</a:t>
            </a:r>
            <a:endParaRPr lang="en-US" sz="3800" dirty="0">
              <a:solidFill>
                <a:schemeClr val="bg2"/>
              </a:solidFill>
              <a:latin typeface="Gill Sans MT" pitchFamily="34" charset="0"/>
            </a:endParaRPr>
          </a:p>
        </p:txBody>
      </p:sp>
      <p:sp>
        <p:nvSpPr>
          <p:cNvPr id="898057" name="AutoShape 9"/>
          <p:cNvSpPr>
            <a:spLocks noChangeArrowheads="1"/>
          </p:cNvSpPr>
          <p:nvPr/>
        </p:nvSpPr>
        <p:spPr bwMode="auto">
          <a:xfrm>
            <a:off x="8153400" y="5334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4.2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89805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8229600" cy="4800600"/>
          </a:xfrm>
          <a:noFill/>
        </p:spPr>
        <p:txBody>
          <a:bodyPr lIns="92075" tIns="46038" rIns="92075" bIns="46038"/>
          <a:lstStyle/>
          <a:p>
            <a:pPr marL="457200" lvl="1" indent="-457200" algn="r" defTabSz="762000" rtl="1">
              <a:buClr>
                <a:schemeClr val="folHlink"/>
              </a:buClr>
              <a:buSzPct val="90000"/>
              <a:buNone/>
            </a:pPr>
            <a:r>
              <a:rPr lang="ar-SA" altLang="en-US" sz="3200" kern="1200" dirty="0" smtClean="0">
                <a:latin typeface="Traditional Arabic" pitchFamily="18" charset="-78"/>
                <a:ea typeface="+mn-ea"/>
                <a:cs typeface="Traditional Arabic" pitchFamily="18" charset="-78"/>
              </a:rPr>
              <a:t>المشاريع الاستراتيجية تحت </a:t>
            </a:r>
            <a:r>
              <a:rPr lang="ar-SA" altLang="en-US" sz="3200" kern="1200" dirty="0">
                <a:latin typeface="Traditional Arabic" pitchFamily="18" charset="-78"/>
                <a:ea typeface="+mn-ea"/>
                <a:cs typeface="Traditional Arabic" pitchFamily="18" charset="-78"/>
              </a:rPr>
              <a:t>كل </a:t>
            </a:r>
            <a:r>
              <a:rPr lang="ar-SA" altLang="en-US" sz="3200" kern="1200" dirty="0" smtClean="0">
                <a:latin typeface="Traditional Arabic" pitchFamily="18" charset="-78"/>
                <a:ea typeface="+mn-ea"/>
                <a:cs typeface="Traditional Arabic" pitchFamily="18" charset="-78"/>
              </a:rPr>
              <a:t>مبادرة استراتيجية</a:t>
            </a:r>
          </a:p>
          <a:p>
            <a:pPr marL="457200" indent="-457200" algn="r" rtl="1">
              <a:buNone/>
            </a:pPr>
            <a:r>
              <a:rPr lang="ar-SA" altLang="en-US" sz="3200" b="1" kern="1200" dirty="0" smtClean="0">
                <a:latin typeface="Traditional Arabic" pitchFamily="18" charset="-78"/>
                <a:cs typeface="Traditional Arabic" pitchFamily="18" charset="-78"/>
              </a:rPr>
              <a:t>القضية الأولى: الإستراتيجية الأكاديمية</a:t>
            </a:r>
            <a:endParaRPr lang="en-US" altLang="en-US" sz="3200" b="1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ويندرج تحتها المبادرة التالية: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lvl="0" indent="-457200" algn="r" rtl="1">
              <a:buNone/>
            </a:pPr>
            <a:r>
              <a:rPr lang="ar-SA" altLang="en-US" sz="3200" u="sng" kern="1200" dirty="0" smtClean="0">
                <a:latin typeface="Traditional Arabic" pitchFamily="18" charset="-78"/>
                <a:cs typeface="Traditional Arabic" pitchFamily="18" charset="-78"/>
              </a:rPr>
              <a:t>تطوير أداء الهيئة التدريسية</a:t>
            </a:r>
            <a:endParaRPr lang="en-US" altLang="en-US" sz="3200" u="sng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وتندرج تحتها المشاريع التالية: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ا) تنمية قدرات الهيئة التدريسية في مجال التعلم النشط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rtl="1">
              <a:buNone/>
            </a:pPr>
            <a:r>
              <a:rPr lang="ar-SA" dirty="0" smtClean="0"/>
              <a:t> </a:t>
            </a:r>
            <a:endParaRPr lang="en-US" dirty="0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</a:rPr>
              <a:t>المشاريع الاستراتيجية </a:t>
            </a:r>
            <a:r>
              <a:rPr lang="en-US" sz="3800" dirty="0">
                <a:solidFill>
                  <a:schemeClr val="bg2"/>
                </a:solidFill>
                <a:latin typeface="Tahoma" pitchFamily="34" charset="0"/>
              </a:rPr>
              <a:t/>
            </a:r>
            <a:br>
              <a:rPr lang="en-US" sz="3800" dirty="0">
                <a:solidFill>
                  <a:schemeClr val="bg2"/>
                </a:solidFill>
                <a:latin typeface="Tahoma" pitchFamily="34" charset="0"/>
              </a:rPr>
            </a:br>
            <a:endParaRPr lang="en-US" sz="3800" dirty="0">
              <a:solidFill>
                <a:schemeClr val="bg2"/>
              </a:solidFill>
              <a:latin typeface="Gill Sans MT" pitchFamily="34" charset="0"/>
            </a:endParaRPr>
          </a:p>
        </p:txBody>
      </p:sp>
      <p:sp>
        <p:nvSpPr>
          <p:cNvPr id="898057" name="AutoShape 9"/>
          <p:cNvSpPr>
            <a:spLocks noChangeArrowheads="1"/>
          </p:cNvSpPr>
          <p:nvPr/>
        </p:nvSpPr>
        <p:spPr bwMode="auto">
          <a:xfrm>
            <a:off x="8153400" y="5334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4.3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9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4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4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89805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lack sw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905000"/>
            <a:ext cx="4108704" cy="4343400"/>
          </a:xfrm>
          <a:prstGeom prst="rect">
            <a:avLst/>
          </a:prstGeom>
        </p:spPr>
      </p:pic>
      <p:pic>
        <p:nvPicPr>
          <p:cNvPr id="3" name="صورة 2" descr="the-black-swa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752600"/>
            <a:ext cx="32004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b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7 steps of strategic planning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543800" y="5105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الهوية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8200" y="5181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القيم والرسالة والرؤية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2" grpId="0" animBg="1"/>
      <p:bldP spid="4" grpId="0" animBg="1"/>
      <p:bldP spid="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620000" y="1752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القضايا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الاستراتيجية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620000" y="31242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مؤشرات 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قياس الأداء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00" y="54864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المراجعة و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التقييم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6764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 القضايا والمبادرات والمشاريع الاستراتيجية</a:t>
            </a: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>
              <a:solidFill>
                <a:schemeClr val="folHlink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0600" y="31242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 واختيار مؤشرات قياس الأداء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90600" y="5486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التقييم </a:t>
            </a:r>
            <a:r>
              <a:rPr lang="ar-SA" sz="2400" b="1" dirty="0">
                <a:solidFill>
                  <a:srgbClr val="0070C0"/>
                </a:solidFill>
              </a:rPr>
              <a:t>والمتابعة </a:t>
            </a:r>
            <a:r>
              <a:rPr lang="ar-SA" sz="2400" b="1" dirty="0" smtClean="0">
                <a:solidFill>
                  <a:srgbClr val="0070C0"/>
                </a:solidFill>
              </a:rPr>
              <a:t>والمراجعة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620000" y="42672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الخطط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التنفيذية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4343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وضع الخطط التنفيذية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2" grpId="0" animBg="1"/>
      <p:bldP spid="3" grpId="0" animBg="1"/>
      <p:bldP spid="879619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الخطوة الخامسة في التخطيط الاستراتيجي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مؤشرات قياس الأداء</a:t>
            </a:r>
          </a:p>
          <a:p>
            <a:r>
              <a:rPr lang="en-US" dirty="0" smtClean="0">
                <a:solidFill>
                  <a:schemeClr val="bg2"/>
                </a:solidFill>
                <a:latin typeface="Gill Sans MT" pitchFamily="34" charset="0"/>
              </a:rPr>
              <a:t>Key performance indicators (KPI)</a:t>
            </a:r>
          </a:p>
          <a:p>
            <a:r>
              <a:rPr lang="en-US" dirty="0" smtClean="0">
                <a:solidFill>
                  <a:schemeClr val="bg2"/>
                </a:solidFill>
                <a:latin typeface="Gill Sans MT" pitchFamily="34" charset="0"/>
              </a:rPr>
              <a:t>Critical success indicators (CSI)</a:t>
            </a:r>
            <a:endParaRPr lang="ar-SA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ctr"/>
            <a:r>
              <a:rPr lang="ar-SA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تمرين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اليد</a:t>
            </a:r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304800"/>
            <a:ext cx="8458200" cy="838200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مؤشرات قياس الأداء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</a:br>
            <a:endParaRPr lang="en-US" sz="3800" dirty="0">
              <a:solidFill>
                <a:schemeClr val="bg2"/>
              </a:solidFill>
              <a:latin typeface="Gill Sans MT" pitchFamily="34" charset="0"/>
            </a:endParaRPr>
          </a:p>
        </p:txBody>
      </p:sp>
      <p:sp>
        <p:nvSpPr>
          <p:cNvPr id="885764" name="AutoShape 4"/>
          <p:cNvSpPr>
            <a:spLocks noChangeArrowheads="1"/>
          </p:cNvSpPr>
          <p:nvPr/>
        </p:nvSpPr>
        <p:spPr bwMode="auto">
          <a:xfrm>
            <a:off x="2057400" y="1981200"/>
            <a:ext cx="5562600" cy="1054100"/>
          </a:xfrm>
          <a:prstGeom prst="downArrow">
            <a:avLst>
              <a:gd name="adj1" fmla="val 75009"/>
              <a:gd name="adj2" fmla="val 5001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742950" lvl="1" indent="-285750" algn="ctr" defTabSz="762000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ar-SA" dirty="0"/>
          </a:p>
          <a:p>
            <a:pPr marL="742950" lvl="1" indent="-285750" algn="ctr" defTabSz="762000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ar-SA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مؤشرات قياس الأداء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ctr" defTabSz="762000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5" name="AutoShape 5"/>
          <p:cNvSpPr>
            <a:spLocks noChangeArrowheads="1"/>
          </p:cNvSpPr>
          <p:nvPr/>
        </p:nvSpPr>
        <p:spPr bwMode="auto">
          <a:xfrm>
            <a:off x="2819400" y="3200400"/>
            <a:ext cx="3962400" cy="2882900"/>
          </a:xfrm>
          <a:prstGeom prst="roundRect">
            <a:avLst>
              <a:gd name="adj" fmla="val 12486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r" defTabSz="762000" eaLnBrk="0" hangingPunct="0">
              <a:spcBef>
                <a:spcPct val="20000"/>
              </a:spcBef>
            </a:pPr>
            <a:r>
              <a:rPr lang="ar-SA" sz="2400" b="1" dirty="0" smtClean="0">
                <a:solidFill>
                  <a:srgbClr val="A50021"/>
                </a:solidFill>
              </a:rPr>
              <a:t>1- اختيار مؤشرات قياس الأداء</a:t>
            </a:r>
          </a:p>
          <a:p>
            <a:pPr algn="ct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Selection of KPI</a:t>
            </a:r>
            <a:endParaRPr lang="ar-SA" sz="2400" b="1" dirty="0">
              <a:solidFill>
                <a:srgbClr val="A50021"/>
              </a:solidFill>
              <a:latin typeface="Gill Sans MT" pitchFamily="34" charset="0"/>
            </a:endParaRPr>
          </a:p>
          <a:p>
            <a:pPr algn="r" defTabSz="762000" eaLnBrk="0" hangingPunct="0">
              <a:spcBef>
                <a:spcPct val="20000"/>
              </a:spcBef>
            </a:pPr>
            <a:endParaRPr lang="en-US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6" name="AutoShape 6"/>
          <p:cNvSpPr>
            <a:spLocks noChangeArrowheads="1"/>
          </p:cNvSpPr>
          <p:nvPr/>
        </p:nvSpPr>
        <p:spPr bwMode="auto">
          <a:xfrm>
            <a:off x="8153400" y="5334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/>
      <p:bldP spid="885764" grpId="0" animBg="1"/>
      <p:bldP spid="885765" grpId="0" animBg="1"/>
      <p:bldP spid="885766" grpId="0" animBg="1"/>
      <p:bldP spid="885766" grpId="1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WordArt 2" descr="عمودي ضيق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6200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1"/>
            <a:r>
              <a:rPr lang="ar-S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مؤشرات </a:t>
            </a:r>
            <a:r>
              <a:rPr lang="ar-S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قياس الأداء</a:t>
            </a:r>
            <a:endParaRPr lang="ar-SA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ctr"/>
            <a:r>
              <a:rPr lang="ar-SA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تمرين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مؤشرات النجاح الحساسة </a:t>
            </a:r>
            <a:r>
              <a:rPr lang="en-US" altLang="en-US" sz="3200" kern="1200" dirty="0">
                <a:latin typeface="Traditional Arabic" pitchFamily="18" charset="-78"/>
                <a:cs typeface="Traditional Arabic" pitchFamily="18" charset="-78"/>
              </a:rPr>
              <a:t>Critical Success Indicators</a:t>
            </a:r>
            <a:endParaRPr lang="ar-SA" altLang="en-US" sz="3200" kern="1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lnSpc>
                <a:spcPct val="90000"/>
              </a:lnSpc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مواصفات وحالات ومتغيرات اذا تمت المحافظة عليها بمستوى معين تعكس صورة منظمة ناجحة</a:t>
            </a:r>
          </a:p>
          <a:p>
            <a:pPr algn="r" rtl="1">
              <a:lnSpc>
                <a:spcPct val="90000"/>
              </a:lnSpc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أية مؤشرات حالية بأن المنظمة قد زادت أرباحها بالمقارنة مع الفترة السابقة</a:t>
            </a:r>
          </a:p>
          <a:p>
            <a:pPr algn="r" rtl="1">
              <a:lnSpc>
                <a:spcPct val="90000"/>
              </a:lnSpc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مجموع العوامل التي تشير الى أن المنظمة قد زادت نسبتها في السوق أو الجمهور</a:t>
            </a:r>
          </a:p>
          <a:p>
            <a:pPr algn="r" rtl="1">
              <a:lnSpc>
                <a:spcPct val="90000"/>
              </a:lnSpc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زيادة عدد الزبائن, وزيادة مشترياتهم أو تعاملهم مع المنظمة,وحجم المنظمة بالمقارنة مع المنافسين</a:t>
            </a:r>
            <a:endParaRPr lang="en-US" altLang="en-US" sz="32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1905000"/>
          </a:xfrm>
        </p:spPr>
        <p:txBody>
          <a:bodyPr/>
          <a:lstStyle/>
          <a:p>
            <a:pPr algn="ctr">
              <a:buNone/>
            </a:pP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If </a:t>
            </a:r>
            <a:r>
              <a:rPr lang="en-US" sz="5400" b="1" dirty="0" smtClean="0">
                <a:solidFill>
                  <a:srgbClr val="0070C0"/>
                </a:solidFill>
                <a:latin typeface="Agency FB" pitchFamily="34" charset="0"/>
              </a:rPr>
              <a:t>you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itchFamily="34" charset="0"/>
              </a:rPr>
              <a:t>can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chemeClr val="bg2"/>
                </a:solidFill>
                <a:latin typeface="Agency FB" pitchFamily="34" charset="0"/>
              </a:rPr>
              <a:t>not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rgbClr val="CC3300"/>
                </a:solidFill>
                <a:latin typeface="Agency FB" pitchFamily="34" charset="0"/>
              </a:rPr>
              <a:t>measure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Agency FB" pitchFamily="34" charset="0"/>
              </a:rPr>
              <a:t>it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,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you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rgbClr val="000099"/>
                </a:solidFill>
                <a:latin typeface="Agency FB" pitchFamily="34" charset="0"/>
              </a:rPr>
              <a:t>can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itchFamily="34" charset="0"/>
              </a:rPr>
              <a:t>not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Agency FB" pitchFamily="34" charset="0"/>
              </a:rPr>
              <a:t>manage</a:t>
            </a:r>
            <a:r>
              <a:rPr lang="en-US" sz="5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it</a:t>
            </a:r>
            <a:endParaRPr lang="ar-SA" sz="5400" b="1" dirty="0" smtClean="0">
              <a:solidFill>
                <a:schemeClr val="accent2">
                  <a:lumMod val="50000"/>
                </a:schemeClr>
              </a:solidFill>
              <a:latin typeface="Agency FB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 على مؤشرات قياس الأداء في الجامعة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معدل تخرج الطلاب من الجامعة </a:t>
            </a:r>
          </a:p>
          <a:p>
            <a:pPr algn="r" rtl="1">
              <a:lnSpc>
                <a:spcPct val="90000"/>
              </a:lnSpc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معدل توظيفهم </a:t>
            </a:r>
          </a:p>
          <a:p>
            <a:pPr algn="r" rtl="1">
              <a:lnSpc>
                <a:spcPct val="90000"/>
              </a:lnSpc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معدل من يجتاز اختبارات التصنيف المهنية منهم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A school may focus its KPI on graduation rates of its students</a:t>
            </a:r>
          </a:p>
          <a:p>
            <a:pPr algn="r" rtl="1"/>
            <a:r>
              <a:rPr lang="ar-SA" dirty="0" smtClean="0">
                <a:solidFill>
                  <a:srgbClr val="008000"/>
                </a:solidFill>
                <a:latin typeface="Gill Sans MT" pitchFamily="34" charset="0"/>
              </a:rPr>
              <a:t>معدل الطلبة الخريجين سنويا</a:t>
            </a:r>
            <a:endParaRPr lang="en-US" dirty="0" smtClean="0">
              <a:solidFill>
                <a:srgbClr val="008000"/>
              </a:solidFill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A KPI for a social service organization might be number of clients assisted during the year</a:t>
            </a:r>
          </a:p>
          <a:p>
            <a:pPr algn="r" rtl="1"/>
            <a:r>
              <a:rPr lang="ar-SA" dirty="0" smtClean="0">
                <a:solidFill>
                  <a:srgbClr val="008000"/>
                </a:solidFill>
                <a:latin typeface="Gill Sans MT" pitchFamily="34" charset="0"/>
              </a:rPr>
              <a:t>جمعية </a:t>
            </a:r>
            <a:r>
              <a:rPr lang="ar-SA" dirty="0" err="1" smtClean="0">
                <a:solidFill>
                  <a:srgbClr val="008000"/>
                </a:solidFill>
                <a:latin typeface="Gill Sans MT" pitchFamily="34" charset="0"/>
              </a:rPr>
              <a:t>خيرية </a:t>
            </a:r>
            <a:r>
              <a:rPr lang="ar-SA" dirty="0" smtClean="0">
                <a:solidFill>
                  <a:srgbClr val="008000"/>
                </a:solidFill>
                <a:latin typeface="Gill Sans MT" pitchFamily="34" charset="0"/>
              </a:rPr>
              <a:t>(عدد المستفيدين اللذين تم مساعدتهم سنويا</a:t>
            </a:r>
            <a:r>
              <a:rPr lang="ar-SA" dirty="0" err="1" smtClean="0">
                <a:solidFill>
                  <a:srgbClr val="008000"/>
                </a:solidFill>
                <a:latin typeface="Gill Sans MT" pitchFamily="34" charset="0"/>
              </a:rPr>
              <a:t>)</a:t>
            </a:r>
            <a:endParaRPr lang="en-US" dirty="0" smtClean="0">
              <a:solidFill>
                <a:srgbClr val="008000"/>
              </a:solidFill>
              <a:latin typeface="Gill Sans MT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 - Research Income: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Annual income </a:t>
            </a:r>
            <a:r>
              <a:rPr lang="ar-SA" b="1" dirty="0" smtClean="0">
                <a:solidFill>
                  <a:srgbClr val="008000"/>
                </a:solidFill>
              </a:rPr>
              <a:t>الدخل السنوي من الأبحاث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– </a:t>
            </a:r>
            <a:r>
              <a:rPr lang="en-US" b="1" dirty="0" smtClean="0"/>
              <a:t>Annual income per staff </a:t>
            </a:r>
            <a:r>
              <a:rPr lang="ar-SA" b="1" dirty="0" smtClean="0">
                <a:solidFill>
                  <a:srgbClr val="008000"/>
                </a:solidFill>
              </a:rPr>
              <a:t>الدخل السنوي من الأبحاث لكل عضو تدريس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– </a:t>
            </a:r>
            <a:r>
              <a:rPr lang="en-US" b="1" dirty="0" smtClean="0"/>
              <a:t>Number of grants </a:t>
            </a:r>
            <a:r>
              <a:rPr lang="ar-SA" b="1" dirty="0" smtClean="0">
                <a:solidFill>
                  <a:srgbClr val="008000"/>
                </a:solidFill>
              </a:rPr>
              <a:t>عدد المنح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/>
              <a:t>Which KPI is chosen depends which</a:t>
            </a:r>
          </a:p>
          <a:p>
            <a:pPr>
              <a:buNone/>
            </a:pPr>
            <a:r>
              <a:rPr lang="en-US" b="1" dirty="0" smtClean="0"/>
              <a:t>objective you are measuring against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Quantitative data and statistics are in themselves only numerical indicators</a:t>
            </a:r>
          </a:p>
          <a:p>
            <a:r>
              <a:rPr lang="en-US" dirty="0" smtClean="0">
                <a:latin typeface="Gill Sans MT" pitchFamily="34" charset="0"/>
              </a:rPr>
              <a:t> Only when they are </a:t>
            </a:r>
            <a:r>
              <a:rPr lang="en-US" b="1" dirty="0" smtClean="0">
                <a:latin typeface="Gill Sans MT" pitchFamily="34" charset="0"/>
              </a:rPr>
              <a:t>designed to measure</a:t>
            </a:r>
          </a:p>
          <a:p>
            <a:pPr>
              <a:buNone/>
            </a:pPr>
            <a:r>
              <a:rPr lang="en-US" b="1" dirty="0" smtClean="0">
                <a:latin typeface="Gill Sans MT" pitchFamily="34" charset="0"/>
              </a:rPr>
              <a:t>progress against specific objectives in a</a:t>
            </a:r>
          </a:p>
          <a:p>
            <a:pPr>
              <a:buNone/>
            </a:pPr>
            <a:r>
              <a:rPr lang="en-US" dirty="0" smtClean="0">
                <a:latin typeface="Gill Sans MT" pitchFamily="34" charset="0"/>
              </a:rPr>
              <a:t>plan, do they become:</a:t>
            </a:r>
          </a:p>
          <a:p>
            <a:pPr>
              <a:buNone/>
            </a:pPr>
            <a:r>
              <a:rPr lang="en-US" b="1" dirty="0" smtClean="0">
                <a:latin typeface="Gill Sans MT" pitchFamily="34" charset="0"/>
              </a:rPr>
              <a:t>Key Performance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 descr="Copy-of-IMG_1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3429000" cy="5410200"/>
          </a:xfrm>
          <a:prstGeom prst="rect">
            <a:avLst/>
          </a:prstGeom>
        </p:spPr>
      </p:pic>
      <p:pic>
        <p:nvPicPr>
          <p:cNvPr id="6" name="صورة 5" descr="101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3352800" cy="5410200"/>
          </a:xfrm>
          <a:prstGeom prst="rect">
            <a:avLst/>
          </a:prstGeom>
        </p:spPr>
      </p:pic>
      <p:pic>
        <p:nvPicPr>
          <p:cNvPr id="7" name="صورة 6" descr="s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048000"/>
            <a:ext cx="1752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مثال على مؤشرات قياس الأداء لمشروع انشاء النادي الطلابي 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10600" cy="48140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40400"/>
                <a:gridCol w="2870200"/>
              </a:tblGrid>
              <a:tr h="419564">
                <a:tc>
                  <a:txBody>
                    <a:bodyPr/>
                    <a:lstStyle/>
                    <a:p>
                      <a:pPr algn="ctr" rtl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مؤشرات قياس الأداء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المستهدف</a:t>
                      </a:r>
                    </a:p>
                  </a:txBody>
                  <a:tcPr/>
                </a:tc>
              </a:tr>
              <a:tr h="10345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 عدد الدورات التدريبية التطويرية التي يعقدها النادي في كل كلية 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3 سنويا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10345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 عدد الزيارات </a:t>
                      </a:r>
                      <a:r>
                        <a:rPr lang="ar-SA" altLang="en-US" sz="2800" kern="1200" dirty="0" err="1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اللاصفية</a:t>
                      </a: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التي ينظمها النادي في كل كلية 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2 سنويا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72417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 عدد المحاضرات التي يعقدها النادي في كل كلية 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4 سنويا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724178">
                <a:tc>
                  <a:txBody>
                    <a:bodyPr/>
                    <a:lstStyle/>
                    <a:p>
                      <a:pPr rtl="1"/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 متوسط تقييم الطلاب لجودة الخدمات والأنشطة الطلابية</a:t>
                      </a:r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2800" kern="120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3.5 على مقياس خماسي</a:t>
                      </a:r>
                      <a:endParaRPr lang="en-US" altLang="en-US" sz="2800" kern="1200" dirty="0" smtClean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ar-SA" altLang="en-US" sz="2800" kern="1200" dirty="0">
                        <a:solidFill>
                          <a:schemeClr val="tx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4478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rgbClr val="FFC000"/>
                </a:solidFill>
                <a:latin typeface="Berlin Sans FB" pitchFamily="34" charset="0"/>
              </a:rPr>
              <a:t>المحور الأول</a:t>
            </a:r>
            <a:endParaRPr lang="ar-SA" b="1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تعريف التخطيط الاستراتيجي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543800" y="5105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الهوية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8200" y="5181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القيم والرسالة والرؤية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2" grpId="0" animBg="1"/>
      <p:bldP spid="4" grpId="0" animBg="1"/>
      <p:bldP spid="5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620000" y="1752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القضايا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الاستراتيجية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620000" y="31242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مؤشرات 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قياس الأداء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6764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 القضايا والمبادرات والمشاريع الاستراتيجية</a:t>
            </a: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>
              <a:solidFill>
                <a:schemeClr val="folHlink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0600" y="31242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 واختيار مؤشرات قياس الأداء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620000" y="42672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الخطط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التنفيذية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4343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وضع الخطط التنفيذية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2" grpId="0" animBg="1"/>
      <p:bldP spid="879619" grpId="0" animBg="1"/>
      <p:bldP spid="4" grpId="0" animBg="1"/>
      <p:bldP spid="6" grpId="0" animBg="1"/>
      <p:bldP spid="7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الخطوة</a:t>
            </a:r>
            <a:r>
              <a:rPr lang="ar-SA" dirty="0" smtClean="0">
                <a:solidFill>
                  <a:srgbClr val="FFFF00"/>
                </a:solidFill>
              </a:rPr>
              <a:t> </a:t>
            </a:r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السادسة في التخطيط الاستراتيجي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الخطط التنفيذية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911700-BAC2-4A4C-A8C4-56E3FA9C42FE}" type="slidenum">
              <a:rPr lang="ar-SA" sz="1000">
                <a:cs typeface="+mn-cs"/>
              </a:rPr>
              <a:pPr algn="r">
                <a:defRPr/>
              </a:pPr>
              <a:t>134</a:t>
            </a:fld>
            <a:endParaRPr lang="en-US" sz="1000">
              <a:cs typeface="+mn-cs"/>
            </a:endParaRPr>
          </a:p>
        </p:txBody>
      </p:sp>
      <p:sp>
        <p:nvSpPr>
          <p:cNvPr id="398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762000"/>
          </a:xfrm>
          <a:noFill/>
        </p:spPr>
        <p:txBody>
          <a:bodyPr lIns="92075" tIns="46038" rIns="92075" bIns="46038"/>
          <a:lstStyle/>
          <a:p>
            <a:pPr algn="ctr"/>
            <a:r>
              <a:rPr lang="ar-SA" sz="2800" dirty="0">
                <a:latin typeface="Tahoma" pitchFamily="34" charset="0"/>
                <a:cs typeface="Tahoma" pitchFamily="34" charset="0"/>
              </a:rPr>
              <a:t>التخطيط </a:t>
            </a:r>
            <a:r>
              <a:rPr lang="ar-SA" sz="2800" dirty="0" err="1" smtClean="0">
                <a:latin typeface="Tahoma" pitchFamily="34" charset="0"/>
                <a:cs typeface="Tahoma" pitchFamily="34" charset="0"/>
              </a:rPr>
              <a:t>التنفيذي</a:t>
            </a:r>
            <a:r>
              <a:rPr lang="ar-SA" sz="2000" b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SA" sz="20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(كيف نصل إلى ما </a:t>
            </a:r>
            <a:r>
              <a:rPr lang="ar-SA" sz="2000" b="1" dirty="0" err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نريد</a:t>
            </a:r>
            <a:r>
              <a:rPr lang="ar-SA" sz="2000" b="1" dirty="0" err="1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؟)</a:t>
            </a:r>
            <a:r>
              <a:rPr lang="ar-SA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ar-SA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Gill Sans MT" pitchFamily="34" charset="0"/>
                <a:cs typeface="Tahoma" pitchFamily="34" charset="0"/>
              </a:rPr>
              <a:t>Action plans</a:t>
            </a:r>
            <a:endParaRPr lang="en-US" sz="3600" b="1" dirty="0">
              <a:solidFill>
                <a:srgbClr val="00B050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927747" name="AutoShape 3"/>
          <p:cNvSpPr>
            <a:spLocks noChangeArrowheads="1"/>
          </p:cNvSpPr>
          <p:nvPr/>
        </p:nvSpPr>
        <p:spPr bwMode="auto">
          <a:xfrm>
            <a:off x="2362200" y="1600200"/>
            <a:ext cx="4495800" cy="825500"/>
          </a:xfrm>
          <a:prstGeom prst="downArrow">
            <a:avLst>
              <a:gd name="adj1" fmla="val 75009"/>
              <a:gd name="adj2" fmla="val 5001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ar-SA" sz="3200" b="1">
                <a:solidFill>
                  <a:srgbClr val="003399"/>
                </a:solidFill>
                <a:latin typeface="Times New Roman" pitchFamily="18" charset="0"/>
                <a:cs typeface="Simplified Arabic" pitchFamily="2" charset="-78"/>
              </a:rPr>
              <a:t>وضع الخطط التنفيذية</a:t>
            </a:r>
            <a:endParaRPr lang="en-US" sz="3200" b="1">
              <a:solidFill>
                <a:srgbClr val="003399"/>
              </a:solidFill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927748" name="AutoShape 4"/>
          <p:cNvSpPr>
            <a:spLocks noChangeArrowheads="1"/>
          </p:cNvSpPr>
          <p:nvPr/>
        </p:nvSpPr>
        <p:spPr bwMode="auto">
          <a:xfrm>
            <a:off x="685800" y="2590800"/>
            <a:ext cx="8229600" cy="4267200"/>
          </a:xfrm>
          <a:prstGeom prst="roundRect">
            <a:avLst>
              <a:gd name="adj" fmla="val 12486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marL="342900" indent="-342900" algn="r" defTabSz="762000" rtl="1">
              <a:buFontTx/>
              <a:buAutoNum type="arabicPeriod"/>
            </a:pPr>
            <a:endParaRPr lang="ar-SA" sz="280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749" name="AutoShape 5"/>
          <p:cNvSpPr>
            <a:spLocks noChangeArrowheads="1"/>
          </p:cNvSpPr>
          <p:nvPr/>
        </p:nvSpPr>
        <p:spPr bwMode="auto">
          <a:xfrm>
            <a:off x="8153400" y="7620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7696200" cy="4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ar-SA" altLang="en-US" sz="3200" b="1" dirty="0" err="1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من؟</a:t>
            </a:r>
            <a:r>
              <a:rPr lang="ar-SA" altLang="en-US" sz="3200" b="1" dirty="0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تعيين 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المرجعية التنفيذية 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لكل قضية ومبادرة ومشروع استراتيجي</a:t>
            </a: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ar-SA" altLang="en-US" sz="3200" b="1" dirty="0" err="1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كيف؟</a:t>
            </a:r>
            <a:r>
              <a:rPr lang="ar-SA" altLang="en-US" sz="3200" b="1" dirty="0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كتابة 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الإجراءات والأهداف التنفيذية للوصول الى الوضع 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المنشود </a:t>
            </a:r>
            <a:endParaRPr lang="en-US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ar-SA" altLang="en-US" sz="3200" b="1" dirty="0" err="1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متى؟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altLang="en-US" sz="3200" dirty="0" smtClean="0">
                <a:latin typeface="Traditional Arabic" pitchFamily="18" charset="-78"/>
                <a:cs typeface="Traditional Arabic" pitchFamily="18" charset="-78"/>
              </a:rPr>
              <a:t>تقسيم </a:t>
            </a:r>
            <a:r>
              <a:rPr lang="ar-AE" altLang="en-US" sz="3200" dirty="0">
                <a:latin typeface="Traditional Arabic" pitchFamily="18" charset="-78"/>
                <a:cs typeface="Traditional Arabic" pitchFamily="18" charset="-78"/>
              </a:rPr>
              <a:t>العمل إلى مراحل زمنية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dirty="0" err="1">
                <a:latin typeface="Traditional Arabic" pitchFamily="18" charset="-78"/>
                <a:cs typeface="Traditional Arabic" pitchFamily="18" charset="-78"/>
              </a:rPr>
              <a:t>رئيسية: 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(بالأشهر</a:t>
            </a:r>
            <a:r>
              <a:rPr lang="ar-SA" altLang="en-US" sz="3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ar-AE" altLang="en-US" sz="3200" dirty="0" smtClean="0">
                <a:latin typeface="Traditional Arabic" pitchFamily="18" charset="-78"/>
                <a:cs typeface="Traditional Arabic" pitchFamily="18" charset="-78"/>
              </a:rPr>
              <a:t>تقسيم 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كل مرحلة</a:t>
            </a:r>
            <a:r>
              <a:rPr lang="ar-AE" altLang="en-US" sz="3200" dirty="0">
                <a:latin typeface="Traditional Arabic" pitchFamily="18" charset="-78"/>
                <a:cs typeface="Traditional Arabic" pitchFamily="18" charset="-78"/>
              </a:rPr>
              <a:t> إلى مراحل زمنية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dirty="0" err="1">
                <a:latin typeface="Traditional Arabic" pitchFamily="18" charset="-78"/>
                <a:cs typeface="Traditional Arabic" pitchFamily="18" charset="-78"/>
              </a:rPr>
              <a:t>فرعية: 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(بالأسابيع</a:t>
            </a:r>
            <a:r>
              <a:rPr lang="ar-SA" altLang="en-US" sz="3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ar-SA" altLang="en-US" sz="3200" b="1" dirty="0" err="1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أين؟</a:t>
            </a:r>
            <a:r>
              <a:rPr lang="ar-SA" altLang="en-US" sz="3200" b="1" dirty="0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altLang="en-US" sz="3200" dirty="0" smtClean="0">
                <a:latin typeface="Traditional Arabic" pitchFamily="18" charset="-78"/>
                <a:cs typeface="Traditional Arabic" pitchFamily="18" charset="-78"/>
              </a:rPr>
              <a:t>تحديد الم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كان</a:t>
            </a:r>
            <a:r>
              <a:rPr lang="ar-AE" altLang="en-US" sz="3200" dirty="0" smtClean="0">
                <a:latin typeface="Traditional Arabic" pitchFamily="18" charset="-78"/>
                <a:cs typeface="Traditional Arabic" pitchFamily="18" charset="-78"/>
              </a:rPr>
              <a:t> لفرق العمل</a:t>
            </a:r>
            <a:endParaRPr lang="en-US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ar-SA" altLang="en-US" sz="3200" b="1" dirty="0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كم</a:t>
            </a:r>
            <a:r>
              <a:rPr lang="en-US" altLang="en-US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b="1" dirty="0" err="1" smtClean="0">
                <a:solidFill>
                  <a:srgbClr val="000099"/>
                </a:solidFill>
                <a:latin typeface="Traditional Arabic" pitchFamily="18" charset="-78"/>
                <a:cs typeface="Traditional Arabic" pitchFamily="18" charset="-78"/>
              </a:rPr>
              <a:t>؟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 تحديد الموارد المطلوبة للبدء</a:t>
            </a:r>
          </a:p>
          <a:p>
            <a:pPr marL="342900" indent="-342900" algn="r" rt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التوثيق الرسمي للخطة التنفيذية</a:t>
            </a:r>
            <a:endParaRPr lang="en-US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98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98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98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98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98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98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98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98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98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98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98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98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98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98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98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98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98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98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/>
      <p:bldP spid="927747" grpId="0" animBg="1"/>
      <p:bldP spid="927748" grpId="0" animBg="1"/>
      <p:bldP spid="92774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800" dirty="0"/>
              <a:t>مثال على المرجعية التنفيذية </a:t>
            </a:r>
            <a:r>
              <a:rPr lang="ar-SA" sz="3800" dirty="0" smtClean="0"/>
              <a:t>للإستراتيجية</a:t>
            </a:r>
            <a:endParaRPr lang="en-US" sz="3800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200" cy="5105400"/>
          </a:xfrm>
        </p:spPr>
        <p:txBody>
          <a:bodyPr/>
          <a:lstStyle/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القضية الأولى: الإستراتيجية الأكاديمية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قائد القضية الاستراتيجية الأولى: وكيل الجامعة للشؤون التعليمية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ويندرج تحتها المبادرات التالية: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تطوير أداء الهيئة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التدريسية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(قائد المبادرة: عميد عمادة التطوير الجامعي والجودة النوعية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وتندرج تحتها المشاريع التالية: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ا) تنمية قدرات الهيئة التدريسية في مهارات التعلم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النشط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(المدير التنفيذي: وكيل التدريب لعمادة التطوير الجامعي والجودة النوعية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SMART Goals</a:t>
            </a:r>
            <a:endParaRPr lang="en-US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2075" tIns="46038" rIns="92075" bIns="46038"/>
          <a:lstStyle/>
          <a:p>
            <a:pPr marL="469900" indent="-469900">
              <a:buFont typeface="Wingdings" pitchFamily="2" charset="2"/>
              <a:buNone/>
            </a:pPr>
            <a:r>
              <a:rPr lang="ar-SA" sz="2400" b="1">
                <a:solidFill>
                  <a:schemeClr val="folHlink"/>
                </a:solidFill>
                <a:cs typeface="Times New Roman" pitchFamily="18" charset="0"/>
              </a:rPr>
              <a:t>يجب أن تكون للأهداف</a:t>
            </a:r>
            <a:endParaRPr lang="en-US" sz="2400" b="1">
              <a:solidFill>
                <a:schemeClr val="folHlink"/>
              </a:solidFill>
              <a:cs typeface="Times New Roman" pitchFamily="18" charset="0"/>
            </a:endParaRPr>
          </a:p>
          <a:p>
            <a:pPr marL="469900" indent="-469900">
              <a:buFont typeface="Wingdings" pitchFamily="2" charset="2"/>
              <a:buNone/>
            </a:pPr>
            <a:r>
              <a:rPr lang="ar-SA" sz="2400" b="1">
                <a:solidFill>
                  <a:schemeClr val="folHlink"/>
                </a:solidFill>
                <a:cs typeface="Times New Roman" pitchFamily="18" charset="0"/>
              </a:rPr>
              <a:t>5 خصائص على الأقل</a:t>
            </a:r>
            <a:endParaRPr lang="en-US" sz="24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628" name="AutoShape 4"/>
          <p:cNvSpPr>
            <a:spLocks noChangeArrowheads="1"/>
          </p:cNvSpPr>
          <p:nvPr/>
        </p:nvSpPr>
        <p:spPr bwMode="auto">
          <a:xfrm>
            <a:off x="838200" y="2514600"/>
            <a:ext cx="3187700" cy="1054100"/>
          </a:xfrm>
          <a:prstGeom prst="downArrow">
            <a:avLst>
              <a:gd name="adj1" fmla="val 75009"/>
              <a:gd name="adj2" fmla="val 5001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ar-SA" sz="3200" b="1" dirty="0">
                <a:solidFill>
                  <a:srgbClr val="003399"/>
                </a:solidFill>
                <a:latin typeface="Times New Roman" pitchFamily="18" charset="0"/>
                <a:cs typeface="Simplified Arabic" pitchFamily="2" charset="-78"/>
              </a:rPr>
              <a:t>وضع الأهداف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922629" name="AutoShape 5"/>
          <p:cNvSpPr>
            <a:spLocks noChangeArrowheads="1"/>
          </p:cNvSpPr>
          <p:nvPr/>
        </p:nvSpPr>
        <p:spPr bwMode="auto">
          <a:xfrm>
            <a:off x="838200" y="3657600"/>
            <a:ext cx="3111500" cy="2882900"/>
          </a:xfrm>
          <a:prstGeom prst="roundRect">
            <a:avLst>
              <a:gd name="adj" fmla="val 12486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r" defTabSz="762000" eaLnBrk="0" hangingPunct="0">
              <a:spcBef>
                <a:spcPct val="20000"/>
              </a:spcBef>
            </a:pPr>
            <a:r>
              <a:rPr lang="ar-SA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1- </a:t>
            </a:r>
            <a:r>
              <a:rPr lang="ar-SA" sz="2400" b="1" dirty="0" smtClean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محدد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  <a:cs typeface="Simplified Arabic" pitchFamily="18" charset="-78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ar-SA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2- </a:t>
            </a:r>
            <a:r>
              <a:rPr lang="ar-SA" sz="2400" b="1" dirty="0" smtClean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مقاس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  <a:cs typeface="Simplified Arabic" pitchFamily="18" charset="-78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ar-SA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3- متفق </a:t>
            </a:r>
            <a:r>
              <a:rPr lang="ar-SA" sz="2400" b="1" dirty="0" smtClean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عليه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  <a:cs typeface="Simplified Arabic" pitchFamily="18" charset="-78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ar-SA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4- </a:t>
            </a:r>
            <a:r>
              <a:rPr lang="ar-SA" sz="2400" b="1" dirty="0" smtClean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ممكن التحقيق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  <a:cs typeface="Simplified Arabic" pitchFamily="18" charset="-78"/>
            </a:endParaRPr>
          </a:p>
          <a:p>
            <a:pPr algn="r" defTabSz="762000" eaLnBrk="0" hangingPunct="0">
              <a:spcBef>
                <a:spcPct val="20000"/>
              </a:spcBef>
            </a:pPr>
            <a:r>
              <a:rPr lang="ar-SA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5- </a:t>
            </a:r>
            <a:r>
              <a:rPr lang="ar-SA" sz="2400" b="1" dirty="0" smtClean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مؤقت </a:t>
            </a:r>
            <a:r>
              <a:rPr lang="ar-SA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rPr>
              <a:t>بزمن</a:t>
            </a:r>
            <a:endParaRPr lang="en-US" sz="2400" b="1" dirty="0">
              <a:solidFill>
                <a:srgbClr val="A50021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grpSp>
        <p:nvGrpSpPr>
          <p:cNvPr id="328710" name="Group 6"/>
          <p:cNvGrpSpPr>
            <a:grpSpLocks/>
          </p:cNvGrpSpPr>
          <p:nvPr/>
        </p:nvGrpSpPr>
        <p:grpSpPr bwMode="auto">
          <a:xfrm>
            <a:off x="4343400" y="3048000"/>
            <a:ext cx="4572000" cy="2971800"/>
            <a:chOff x="2736" y="1920"/>
            <a:chExt cx="2880" cy="1872"/>
          </a:xfrm>
        </p:grpSpPr>
        <p:sp>
          <p:nvSpPr>
            <p:cNvPr id="922631" name="Rectangle 7"/>
            <p:cNvSpPr>
              <a:spLocks noChangeArrowheads="1"/>
            </p:cNvSpPr>
            <p:nvPr/>
          </p:nvSpPr>
          <p:spPr bwMode="auto">
            <a:xfrm>
              <a:off x="2736" y="1920"/>
              <a:ext cx="2880" cy="1872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r" rtl="1">
                <a:defRPr/>
              </a:pPr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712" name="Rectangle 8"/>
            <p:cNvSpPr>
              <a:spLocks noChangeArrowheads="1"/>
            </p:cNvSpPr>
            <p:nvPr/>
          </p:nvSpPr>
          <p:spPr bwMode="auto">
            <a:xfrm>
              <a:off x="4005" y="1989"/>
              <a:ext cx="1548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2000" b="1" dirty="0" smtClean="0">
                  <a:latin typeface="Gill Sans MT" pitchFamily="34" charset="0"/>
                </a:rPr>
                <a:t>S</a:t>
              </a:r>
              <a:r>
                <a:rPr lang="en-GB" sz="2000" dirty="0" smtClean="0">
                  <a:latin typeface="Gill Sans MT" pitchFamily="34" charset="0"/>
                </a:rPr>
                <a:t>pecific</a:t>
              </a:r>
              <a:endParaRPr lang="en-GB" sz="2000" b="1" dirty="0">
                <a:latin typeface="Gill Sans MT" pitchFamily="34" charset="0"/>
              </a:endParaRPr>
            </a:p>
            <a:p>
              <a:pPr defTabSz="762000" eaLnBrk="0" hangingPunct="0"/>
              <a:r>
                <a:rPr lang="en-GB" sz="2000" b="1" dirty="0" smtClean="0">
                  <a:latin typeface="Gill Sans MT" pitchFamily="34" charset="0"/>
                </a:rPr>
                <a:t>M</a:t>
              </a:r>
              <a:r>
                <a:rPr lang="en-GB" sz="2000" dirty="0" smtClean="0">
                  <a:latin typeface="Gill Sans MT" pitchFamily="34" charset="0"/>
                </a:rPr>
                <a:t>easurable</a:t>
              </a:r>
              <a:endParaRPr lang="en-GB" sz="2000" dirty="0">
                <a:latin typeface="Gill Sans MT" pitchFamily="34" charset="0"/>
              </a:endParaRPr>
            </a:p>
            <a:p>
              <a:pPr defTabSz="762000" eaLnBrk="0" hangingPunct="0"/>
              <a:r>
                <a:rPr lang="en-GB" sz="2000" b="1" dirty="0" smtClean="0">
                  <a:latin typeface="Gill Sans MT" pitchFamily="34" charset="0"/>
                </a:rPr>
                <a:t>A</a:t>
              </a:r>
              <a:r>
                <a:rPr lang="en-GB" sz="2000" dirty="0" smtClean="0">
                  <a:latin typeface="Gill Sans MT" pitchFamily="34" charset="0"/>
                </a:rPr>
                <a:t>greed</a:t>
              </a:r>
              <a:endParaRPr lang="en-GB" sz="2000" dirty="0">
                <a:latin typeface="Gill Sans MT" pitchFamily="34" charset="0"/>
              </a:endParaRPr>
            </a:p>
            <a:p>
              <a:pPr defTabSz="762000" eaLnBrk="0" hangingPunct="0"/>
              <a:r>
                <a:rPr lang="en-GB" sz="2000" b="1" dirty="0" smtClean="0">
                  <a:latin typeface="Gill Sans MT" pitchFamily="34" charset="0"/>
                </a:rPr>
                <a:t>R</a:t>
              </a:r>
              <a:r>
                <a:rPr lang="en-GB" sz="2000" dirty="0" smtClean="0">
                  <a:latin typeface="Gill Sans MT" pitchFamily="34" charset="0"/>
                </a:rPr>
                <a:t>ealistic</a:t>
              </a:r>
              <a:endParaRPr lang="en-GB" sz="2000" dirty="0">
                <a:latin typeface="Gill Sans MT" pitchFamily="34" charset="0"/>
              </a:endParaRPr>
            </a:p>
            <a:p>
              <a:pPr defTabSz="762000" eaLnBrk="0" hangingPunct="0"/>
              <a:r>
                <a:rPr lang="en-GB" sz="2000" b="1" dirty="0" smtClean="0">
                  <a:latin typeface="Gill Sans MT" pitchFamily="34" charset="0"/>
                </a:rPr>
                <a:t>T</a:t>
              </a:r>
              <a:r>
                <a:rPr lang="en-GB" sz="2000" dirty="0" smtClean="0">
                  <a:latin typeface="Gill Sans MT" pitchFamily="34" charset="0"/>
                </a:rPr>
                <a:t>ime-bound</a:t>
              </a:r>
              <a:endParaRPr lang="en-GB" sz="2000" dirty="0">
                <a:latin typeface="Gill Sans MT" pitchFamily="34" charset="0"/>
              </a:endParaRPr>
            </a:p>
          </p:txBody>
        </p:sp>
        <p:sp>
          <p:nvSpPr>
            <p:cNvPr id="328713" name="Rectangle 9"/>
            <p:cNvSpPr>
              <a:spLocks noChangeArrowheads="1"/>
            </p:cNvSpPr>
            <p:nvPr/>
          </p:nvSpPr>
          <p:spPr bwMode="auto">
            <a:xfrm>
              <a:off x="2958" y="3409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defTabSz="762000" eaLnBrk="0" hangingPunct="0"/>
              <a:r>
                <a:rPr lang="en-GB" sz="2400" b="1" dirty="0">
                  <a:solidFill>
                    <a:srgbClr val="A50021"/>
                  </a:solidFill>
                  <a:latin typeface="Gill Sans MT" pitchFamily="34" charset="0"/>
                </a:rPr>
                <a:t>SMART</a:t>
              </a:r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2937" y="2103"/>
              <a:ext cx="0" cy="1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 flipH="1">
              <a:off x="2937" y="2103"/>
              <a:ext cx="1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143" y="2354"/>
              <a:ext cx="0" cy="10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 flipH="1">
              <a:off x="3143" y="2354"/>
              <a:ext cx="8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18" name="Line 14"/>
            <p:cNvSpPr>
              <a:spLocks noChangeShapeType="1"/>
            </p:cNvSpPr>
            <p:nvPr/>
          </p:nvSpPr>
          <p:spPr bwMode="auto">
            <a:xfrm>
              <a:off x="3350" y="2605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>
              <a:off x="3556" y="2856"/>
              <a:ext cx="0" cy="5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20" name="Line 16"/>
            <p:cNvSpPr>
              <a:spLocks noChangeShapeType="1"/>
            </p:cNvSpPr>
            <p:nvPr/>
          </p:nvSpPr>
          <p:spPr bwMode="auto">
            <a:xfrm>
              <a:off x="3763" y="3107"/>
              <a:ext cx="0" cy="3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21" name="Line 17"/>
            <p:cNvSpPr>
              <a:spLocks noChangeShapeType="1"/>
            </p:cNvSpPr>
            <p:nvPr/>
          </p:nvSpPr>
          <p:spPr bwMode="auto">
            <a:xfrm flipH="1">
              <a:off x="3350" y="2605"/>
              <a:ext cx="6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 flipH="1">
              <a:off x="3556" y="2856"/>
              <a:ext cx="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28723" name="Line 19"/>
            <p:cNvSpPr>
              <a:spLocks noChangeShapeType="1"/>
            </p:cNvSpPr>
            <p:nvPr/>
          </p:nvSpPr>
          <p:spPr bwMode="auto">
            <a:xfrm flipH="1">
              <a:off x="3763" y="3107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8" grpId="0" animBg="1"/>
      <p:bldP spid="922629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هدف ذكي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تطوير اداء الهيئة التدريسية</a:t>
            </a: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تطوير اداء الهيئة التدريسية في استخدام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انفوجرافيك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(S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عمل 30 دوره في السنة ل 100 عضو هيئة تدريس في الدورة في استخدام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انفوجرافيك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SM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عمل 10 دورات في السنة ل 30 عضو هيئة تدريس في الدوره في استخدام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انفوجرافيك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SMA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عمل 3 دورات في السنة ل 30 عضو هيئة تدريس في استخدام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انفوجرافيك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SMAR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عمل 3 دورات في عام 2018 ل 30 عضو هيئة تدريس في استخدام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انفوجرافيك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SMART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دقيقة تأمل</a:t>
            </a:r>
            <a:endParaRPr lang="ar-SA" dirty="0"/>
          </a:p>
        </p:txBody>
      </p:sp>
      <p:pic>
        <p:nvPicPr>
          <p:cNvPr id="4" name="صورة 3" descr="تجديف غير متعاو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4114800" cy="3657600"/>
          </a:xfrm>
          <a:prstGeom prst="rect">
            <a:avLst/>
          </a:prstGeom>
        </p:spPr>
      </p:pic>
      <p:pic>
        <p:nvPicPr>
          <p:cNvPr id="5" name="صورة 4" descr="تجديف متعاو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362200"/>
            <a:ext cx="39624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/>
              <a:t>التنفيذ على المستوى الاستراتيجي</a:t>
            </a:r>
            <a:endParaRPr lang="en-US" sz="3800"/>
          </a:p>
        </p:txBody>
      </p:sp>
      <p:sp>
        <p:nvSpPr>
          <p:cNvPr id="986115" name="AutoShape 3"/>
          <p:cNvSpPr>
            <a:spLocks noChangeArrowheads="1"/>
          </p:cNvSpPr>
          <p:nvPr/>
        </p:nvSpPr>
        <p:spPr bwMode="auto">
          <a:xfrm>
            <a:off x="152400" y="1524000"/>
            <a:ext cx="88392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/>
            <a:r>
              <a:rPr lang="ar-SA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لن تحقق الخطة شيئا اذا ظلت حبيسة الأدراج</a:t>
            </a:r>
          </a:p>
        </p:txBody>
      </p:sp>
      <p:sp>
        <p:nvSpPr>
          <p:cNvPr id="986118" name="AutoShape 6"/>
          <p:cNvSpPr>
            <a:spLocks noChangeArrowheads="1"/>
          </p:cNvSpPr>
          <p:nvPr/>
        </p:nvSpPr>
        <p:spPr bwMode="auto">
          <a:xfrm>
            <a:off x="228600" y="2286000"/>
            <a:ext cx="8763000" cy="6858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lnSpc>
                <a:spcPct val="90000"/>
              </a:lnSpc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ايجاد برنامج لتوصيل وشرح الخطة (اقامة حفل تدشين للخطة حين اكتمالها)</a:t>
            </a:r>
          </a:p>
        </p:txBody>
      </p:sp>
      <p:sp>
        <p:nvSpPr>
          <p:cNvPr id="986119" name="AutoShape 7"/>
          <p:cNvSpPr>
            <a:spLocks noChangeArrowheads="1"/>
          </p:cNvSpPr>
          <p:nvPr/>
        </p:nvSpPr>
        <p:spPr bwMode="auto">
          <a:xfrm>
            <a:off x="228600" y="3124200"/>
            <a:ext cx="8763000" cy="6858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خطة بجودة جيدة وتنفيذ ممتاز أفضل من خطة بجودة ممتازة وتنفيذ جيد</a:t>
            </a:r>
            <a:endParaRPr lang="ar-SA" altLang="ar-SA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6122" name="AutoShape 10"/>
          <p:cNvSpPr>
            <a:spLocks noChangeArrowheads="1"/>
          </p:cNvSpPr>
          <p:nvPr/>
        </p:nvSpPr>
        <p:spPr bwMode="auto">
          <a:xfrm>
            <a:off x="228600" y="3886200"/>
            <a:ext cx="8763000" cy="533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توفر رسالة المنظمة للجميع </a:t>
            </a:r>
            <a:r>
              <a:rPr lang="ar-SA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للاطلاع</a:t>
            </a: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عليها وتنفيذها وحفظها	</a:t>
            </a:r>
            <a:endParaRPr lang="ar-SA" altLang="ar-SA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6125" name="AutoShape 13"/>
          <p:cNvSpPr>
            <a:spLocks noChangeArrowheads="1"/>
          </p:cNvSpPr>
          <p:nvPr/>
        </p:nvSpPr>
        <p:spPr bwMode="auto">
          <a:xfrm>
            <a:off x="152400" y="5791200"/>
            <a:ext cx="8991600" cy="914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lnSpc>
                <a:spcPct val="80000"/>
              </a:lnSpc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اذا كان العاملون يتساءلون دوما هل قرارنا يتطابق مع الخطة</a:t>
            </a:r>
          </a:p>
          <a:p>
            <a:pPr marL="342900" indent="-342900" algn="ctr" rtl="1">
              <a:lnSpc>
                <a:spcPct val="80000"/>
              </a:lnSpc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فاعلم أن الخطة قد ابتدأت عمليا</a:t>
            </a:r>
          </a:p>
        </p:txBody>
      </p:sp>
      <p:sp>
        <p:nvSpPr>
          <p:cNvPr id="986126" name="AutoShape 14"/>
          <p:cNvSpPr>
            <a:spLocks noChangeArrowheads="1"/>
          </p:cNvSpPr>
          <p:nvPr/>
        </p:nvSpPr>
        <p:spPr bwMode="auto">
          <a:xfrm>
            <a:off x="228600" y="4495800"/>
            <a:ext cx="8763000" cy="1143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723" name="Text Box 11"/>
          <p:cNvSpPr txBox="1">
            <a:spLocks noChangeArrowheads="1"/>
          </p:cNvSpPr>
          <p:nvPr/>
        </p:nvSpPr>
        <p:spPr bwMode="auto">
          <a:xfrm>
            <a:off x="0" y="4572000"/>
            <a:ext cx="899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altLang="en-US" sz="2800" b="1" dirty="0">
                <a:solidFill>
                  <a:schemeClr val="bg2"/>
                </a:solidFill>
              </a:rPr>
              <a:t>توفير نسخ من الخطة الاستراتيجية لكل وحدة استراتيجية في العمل </a:t>
            </a:r>
          </a:p>
          <a:p>
            <a:pPr algn="r">
              <a:spcBef>
                <a:spcPct val="50000"/>
              </a:spcBef>
            </a:pPr>
            <a:r>
              <a:rPr lang="ar-SA" altLang="en-US" sz="2800" b="1" dirty="0">
                <a:solidFill>
                  <a:schemeClr val="bg2"/>
                </a:solidFill>
              </a:rPr>
              <a:t> لتسترشد </a:t>
            </a:r>
            <a:r>
              <a:rPr lang="ar-SA" altLang="en-US" sz="2800" b="1" dirty="0" err="1">
                <a:solidFill>
                  <a:schemeClr val="bg2"/>
                </a:solidFill>
              </a:rPr>
              <a:t>بها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4" grpId="0"/>
      <p:bldP spid="986115" grpId="0" animBg="1"/>
      <p:bldP spid="986118" grpId="0" animBg="1"/>
      <p:bldP spid="986119" grpId="0" animBg="1"/>
      <p:bldP spid="986122" grpId="0" animBg="1"/>
      <p:bldP spid="986125" grpId="0" animBg="1"/>
      <p:bldP spid="986126" grpId="0" animBg="1"/>
      <p:bldP spid="4997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دقيقة تأمل</a:t>
            </a:r>
            <a:endParaRPr lang="ar-SA" sz="4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6" name="عنصر نائب للمحتوى 3" descr="anwaaaltakht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33688"/>
            <a:ext cx="8077200" cy="4995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543800" y="5105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الهوية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8200" y="5181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القيم والرسالة والرؤية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2" grpId="0" animBg="1"/>
      <p:bldP spid="4" grpId="0" animBg="1"/>
      <p:bldP spid="5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620000" y="1752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القضايا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الاستراتيجية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620000" y="31242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مؤشرات 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قياس الأداء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00" y="54864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المراجعة و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التقييم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6764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 القضايا والمبادرات والمشاريع الاستراتيجية</a:t>
            </a: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>
              <a:solidFill>
                <a:schemeClr val="folHlink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0600" y="31242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 واختيار مؤشرات قياس الأداء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90600" y="5486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التقييم </a:t>
            </a:r>
            <a:r>
              <a:rPr lang="ar-SA" sz="2400" b="1" dirty="0">
                <a:solidFill>
                  <a:srgbClr val="0070C0"/>
                </a:solidFill>
              </a:rPr>
              <a:t>والمتابعة </a:t>
            </a:r>
            <a:r>
              <a:rPr lang="ar-SA" sz="2400" b="1" dirty="0" smtClean="0">
                <a:solidFill>
                  <a:srgbClr val="0070C0"/>
                </a:solidFill>
              </a:rPr>
              <a:t>والمراجعة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620000" y="42672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الخطط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التنفيذية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4343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وضع الخطط التنفيذية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2" grpId="0" animBg="1"/>
      <p:bldP spid="3" grpId="0" animBg="1"/>
      <p:bldP spid="879619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الخطوة السابعة في التخطيط الاستراتيجي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المراجعة والتقييم والمتابعة</a:t>
            </a:r>
          </a:p>
          <a:p>
            <a:pPr algn="r" rtl="1"/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Evaluation, monitoring and following up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المراجعة والتقييم والمتابعة</a:t>
            </a:r>
            <a:endParaRPr lang="en-US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35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33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rgbClr val="800000"/>
            </a:solidFill>
            <a:round/>
          </a:ln>
        </p:spPr>
        <p:txBody>
          <a:bodyPr/>
          <a:lstStyle/>
          <a:p>
            <a:pPr algn="ct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b="1" dirty="0">
                <a:solidFill>
                  <a:schemeClr val="bg1"/>
                </a:solidFill>
              </a:rPr>
              <a:t>التخطيط عملية مستمرة منظمة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1066800" y="22098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>
                <a:solidFill>
                  <a:srgbClr val="0070C0"/>
                </a:solidFill>
              </a:rPr>
              <a:t>ما مدى فعالية وكفاءة العمل؟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0361" name="AutoShape 7"/>
          <p:cNvSpPr>
            <a:spLocks noChangeArrowheads="1"/>
          </p:cNvSpPr>
          <p:nvPr/>
        </p:nvSpPr>
        <p:spPr bwMode="auto">
          <a:xfrm>
            <a:off x="1066800" y="28956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rtl="1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ما مدى صحة التوقعات المستقبلية؟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2" name="AutoShape 6"/>
          <p:cNvSpPr>
            <a:spLocks noChangeArrowheads="1"/>
          </p:cNvSpPr>
          <p:nvPr/>
        </p:nvSpPr>
        <p:spPr bwMode="auto">
          <a:xfrm>
            <a:off x="1066800" y="35814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rtl="1"/>
            <a:r>
              <a:rPr lang="ar-SA" sz="2400" b="1" dirty="0">
                <a:solidFill>
                  <a:srgbClr val="0070C0"/>
                </a:solidFill>
              </a:rPr>
              <a:t>هل يحتاج الأمر إلى إعادة </a:t>
            </a:r>
            <a:r>
              <a:rPr lang="ar-SA" sz="2400" b="1" dirty="0" smtClean="0">
                <a:solidFill>
                  <a:srgbClr val="0070C0"/>
                </a:solidFill>
              </a:rPr>
              <a:t>توزيع</a:t>
            </a:r>
            <a:r>
              <a:rPr lang="ar-SA" sz="2400" b="1" dirty="0">
                <a:solidFill>
                  <a:srgbClr val="0070C0"/>
                </a:solidFill>
              </a:rPr>
              <a:t> الموارد؟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0363" name="AutoShape 5"/>
          <p:cNvSpPr>
            <a:spLocks noChangeArrowheads="1"/>
          </p:cNvSpPr>
          <p:nvPr/>
        </p:nvSpPr>
        <p:spPr bwMode="auto">
          <a:xfrm>
            <a:off x="1066800" y="42672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rtl="1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هل هناك ثغرات في المهارات نحتاج معها إلى برنامج تدريبي؟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5" name="AutoShape 4"/>
          <p:cNvSpPr>
            <a:spLocks noChangeArrowheads="1"/>
          </p:cNvSpPr>
          <p:nvPr/>
        </p:nvSpPr>
        <p:spPr bwMode="auto">
          <a:xfrm>
            <a:off x="990600" y="49530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rtl="1"/>
            <a:r>
              <a:rPr lang="ar-SA" sz="2400" b="1" dirty="0">
                <a:solidFill>
                  <a:srgbClr val="0070C0"/>
                </a:solidFill>
              </a:rPr>
              <a:t>هل نقترب من تحقيق الأهداف وغلق الفجوة؟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0366" name="AutoShape 9"/>
          <p:cNvSpPr>
            <a:spLocks noChangeArrowheads="1"/>
          </p:cNvSpPr>
          <p:nvPr/>
        </p:nvSpPr>
        <p:spPr bwMode="auto">
          <a:xfrm>
            <a:off x="990600" y="55626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rtl="1"/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هل هناك فرص لتحسين الخطة؟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7" name="AutoShape 10"/>
          <p:cNvSpPr>
            <a:spLocks noChangeArrowheads="1"/>
          </p:cNvSpPr>
          <p:nvPr/>
        </p:nvSpPr>
        <p:spPr bwMode="auto">
          <a:xfrm>
            <a:off x="990600" y="62484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rtl="1"/>
            <a:r>
              <a:rPr lang="ar-SA" sz="2400" b="1" dirty="0">
                <a:solidFill>
                  <a:srgbClr val="0070C0"/>
                </a:solidFill>
              </a:rPr>
              <a:t>هل هناك حاجة إلى إعادة النظر في الأهداف، أو وضع أهداف جديدة؟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153400" y="6858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5" grpId="0" animBg="1"/>
      <p:bldP spid="100366" grpId="0" animBg="1"/>
      <p:bldP spid="100367" grpId="0" animBg="1"/>
      <p:bldP spid="11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Gill Sans MT" pitchFamily="34" charset="0"/>
              </a:rPr>
              <a:t>Business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  <a:latin typeface="Gill Sans MT" pitchFamily="34" charset="0"/>
              </a:rPr>
              <a:t>model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  <a:latin typeface="Gill Sans MT" pitchFamily="34" charset="0"/>
              </a:rPr>
              <a:t>canvas</a:t>
            </a:r>
            <a:endParaRPr lang="ar-SA" b="1" dirty="0" smtClean="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6" name="عنصر نائب للمحتوى 5" descr="Business-Model-Canvas-Annoted-7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Gill Sans MT" pitchFamily="34" charset="0"/>
              </a:rPr>
              <a:t>Business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  <a:latin typeface="Gill Sans MT" pitchFamily="34" charset="0"/>
              </a:rPr>
              <a:t>model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  <a:latin typeface="Gill Sans MT" pitchFamily="34" charset="0"/>
              </a:rPr>
              <a:t>canvas</a:t>
            </a:r>
            <a:endParaRPr lang="ar-SA" b="1" dirty="0" smtClean="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5" name="عنصر نائب للمحتوى 4" descr="BMC-arabic.thumb.png.9841b9ad9ce63a72d310c92725bc5d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indent="-342900" algn="ctr" rtl="1"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lvl="1" indent="-342900" algn="ctr" rtl="1"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543800" y="5105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الهوية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indent="-342900" algn="ctr" rtl="1"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8200" y="5181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indent="-342900" algn="ctr" rtl="1"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القيم والرسالة والرؤية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2" grpId="0" animBg="1"/>
      <p:bldP spid="4" grpId="0" animBg="1"/>
      <p:bldP spid="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620000" y="1752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القضايا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الاستراتيجية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620000" y="31242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مؤشرات 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قياس الأداء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00" y="54864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المراجعة و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التقييم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6764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lvl="1" indent="-342900" algn="ctr" rtl="1"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 القضايا والمبادرات والمشاريع الاستراتيجية</a:t>
            </a: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>
              <a:solidFill>
                <a:schemeClr val="folHlink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0600" y="31242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indent="-342900" algn="ctr" rtl="1"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 واختيار مؤشرات قياس الأداء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90600" y="5486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indent="-342900" algn="ctr" rtl="1"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التقييم </a:t>
            </a:r>
            <a:r>
              <a:rPr lang="ar-SA" sz="2400" b="1" dirty="0">
                <a:solidFill>
                  <a:srgbClr val="0070C0"/>
                </a:solidFill>
              </a:rPr>
              <a:t>والمتابعة </a:t>
            </a:r>
            <a:r>
              <a:rPr lang="ar-SA" sz="2400" b="1" dirty="0" smtClean="0">
                <a:solidFill>
                  <a:srgbClr val="0070C0"/>
                </a:solidFill>
              </a:rPr>
              <a:t>والمراجعة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620000" y="42672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الخطط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التنفيذية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4343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lvl="1" indent="-342900" algn="ctr" rtl="1"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وضع الخطط التنفيذية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2" grpId="0" animBg="1"/>
      <p:bldP spid="3" grpId="0" animBg="1"/>
      <p:bldP spid="879619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85800" y="1600200"/>
            <a:ext cx="2057400" cy="1323439"/>
          </a:xfrm>
          <a:prstGeom prst="rect">
            <a:avLst/>
          </a:prstGeom>
          <a:solidFill>
            <a:srgbClr val="9999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أين نحن الآن</a:t>
            </a:r>
            <a:endParaRPr lang="ar-SA" sz="4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705600" y="1676400"/>
            <a:ext cx="2209800" cy="1323439"/>
          </a:xfrm>
          <a:prstGeom prst="rect">
            <a:avLst/>
          </a:prstGeom>
          <a:solidFill>
            <a:srgbClr val="7EE8B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أين نريد أن نذهب</a:t>
            </a:r>
          </a:p>
        </p:txBody>
      </p:sp>
      <p:sp>
        <p:nvSpPr>
          <p:cNvPr id="7" name="سهم إلى اليمين 6"/>
          <p:cNvSpPr/>
          <p:nvPr/>
        </p:nvSpPr>
        <p:spPr bwMode="auto">
          <a:xfrm>
            <a:off x="3124200" y="1524000"/>
            <a:ext cx="3200400" cy="13716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dirty="0" smtClean="0"/>
              <a:t>كيف نذهب الى ما نريد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85800" y="3429000"/>
            <a:ext cx="2057400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ar-SA" sz="2400" dirty="0" err="1" smtClean="0"/>
              <a:t>التحليل </a:t>
            </a:r>
            <a:r>
              <a:rPr lang="ar-SA" sz="2400" dirty="0" smtClean="0"/>
              <a:t>(البيئة الداخلية والخارجية</a:t>
            </a:r>
            <a:r>
              <a:rPr lang="ar-SA" sz="2400" dirty="0" err="1" smtClean="0"/>
              <a:t>)</a:t>
            </a:r>
            <a:endParaRPr lang="ar-SA" sz="2400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6858000" y="3429000"/>
            <a:ext cx="1981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التطلع</a:t>
            </a:r>
            <a:r>
              <a:rPr lang="ar-SA" dirty="0" smtClean="0"/>
              <a:t> </a:t>
            </a:r>
            <a:r>
              <a:rPr lang="ar-SA" sz="2400" dirty="0" err="1" smtClean="0"/>
              <a:t>للمستقبل </a:t>
            </a:r>
            <a:r>
              <a:rPr lang="ar-SA" sz="2400" dirty="0" smtClean="0"/>
              <a:t>(صياغة الرؤية</a:t>
            </a:r>
            <a:r>
              <a:rPr lang="ar-SA" sz="2400" dirty="0" err="1" smtClean="0"/>
              <a:t>)</a:t>
            </a:r>
            <a:endParaRPr lang="ar-SA" sz="2400" dirty="0" smtClean="0"/>
          </a:p>
        </p:txBody>
      </p:sp>
      <p:sp>
        <p:nvSpPr>
          <p:cNvPr id="10" name="سهم إلى اليمين 9"/>
          <p:cNvSpPr/>
          <p:nvPr/>
        </p:nvSpPr>
        <p:spPr bwMode="auto">
          <a:xfrm>
            <a:off x="3200400" y="3200400"/>
            <a:ext cx="3200400" cy="13716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000" dirty="0" smtClean="0"/>
              <a:t>اختيار الاستراتيجية وتنفيذها</a:t>
            </a:r>
          </a:p>
        </p:txBody>
      </p:sp>
      <p:pic>
        <p:nvPicPr>
          <p:cNvPr id="11" name="صورة 10" descr="contemporary-prints-and-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724400"/>
            <a:ext cx="195072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ما هو أكثر شيء </a:t>
            </a:r>
            <a:r>
              <a:rPr lang="ar-SA" b="1" dirty="0" err="1" smtClean="0">
                <a:solidFill>
                  <a:srgbClr val="000099"/>
                </a:solidFill>
                <a:latin typeface="Gill Sans MT" pitchFamily="34" charset="0"/>
              </a:rPr>
              <a:t>استفدته</a:t>
            </a:r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 من </a:t>
            </a:r>
            <a:r>
              <a:rPr lang="ar-SA" b="1" dirty="0" err="1" smtClean="0">
                <a:solidFill>
                  <a:srgbClr val="000099"/>
                </a:solidFill>
                <a:latin typeface="Gill Sans MT" pitchFamily="34" charset="0"/>
              </a:rPr>
              <a:t>الدورة؟</a:t>
            </a:r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 </a:t>
            </a:r>
            <a:endParaRPr lang="en-US" b="1" dirty="0" smtClean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14600" y="3276600"/>
            <a:ext cx="4572000" cy="110799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rgbClr val="00B050"/>
                </a:solidFill>
              </a:rPr>
              <a:t>استمارة</a:t>
            </a:r>
            <a:r>
              <a:rPr lang="ar-SA" sz="6600" dirty="0" smtClean="0"/>
              <a:t> </a:t>
            </a:r>
            <a:r>
              <a:rPr lang="ar-SA" sz="6600" dirty="0" smtClean="0">
                <a:solidFill>
                  <a:srgbClr val="7030A0"/>
                </a:solidFill>
              </a:rPr>
              <a:t>التقييم</a:t>
            </a:r>
            <a:endParaRPr lang="ar-SA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2169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GB" sz="5400" b="1" dirty="0" smtClean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sz="5400" b="1" dirty="0" smtClean="0"/>
              <a:t>QUESTIONS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6643688"/>
            <a:ext cx="1143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800"/>
              <a:t>Dr Ayman Johargy</a:t>
            </a:r>
          </a:p>
        </p:txBody>
      </p:sp>
      <p:pic>
        <p:nvPicPr>
          <p:cNvPr id="100357" name="Picture 5" descr="j0078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18573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6629400" cy="452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cs"/>
                <a:ea typeface="+mn-cs"/>
                <a:cs typeface="+mn-cs"/>
              </a:rPr>
              <a:t>شكرا لكم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itchFamily="34" charset="0"/>
              </a:rPr>
              <a:t>What is strategic planning?</a:t>
            </a:r>
            <a:endParaRPr lang="ar-SA" dirty="0"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Gill Sans MT" pitchFamily="34" charset="0"/>
              </a:rPr>
              <a:t>Where we are now? </a:t>
            </a:r>
            <a:r>
              <a:rPr lang="ar-SA" sz="3200" dirty="0" smtClean="0">
                <a:solidFill>
                  <a:srgbClr val="00B050"/>
                </a:solidFill>
                <a:latin typeface="Gill Sans MT" pitchFamily="34" charset="0"/>
              </a:rPr>
              <a:t>أين نحن </a:t>
            </a:r>
            <a:r>
              <a:rPr lang="ar-SA" sz="3200" dirty="0" err="1" smtClean="0">
                <a:solidFill>
                  <a:srgbClr val="00B050"/>
                </a:solidFill>
                <a:latin typeface="Gill Sans MT" pitchFamily="34" charset="0"/>
              </a:rPr>
              <a:t>الأن</a:t>
            </a:r>
            <a:endParaRPr lang="en-US" sz="3200" dirty="0" smtClean="0">
              <a:solidFill>
                <a:srgbClr val="00B050"/>
              </a:solidFill>
              <a:latin typeface="Gill Sans MT" pitchFamily="34" charset="0"/>
            </a:endParaRPr>
          </a:p>
          <a:p>
            <a:r>
              <a:rPr lang="en-US" sz="3200" dirty="0" smtClean="0">
                <a:latin typeface="Gill Sans MT" pitchFamily="34" charset="0"/>
              </a:rPr>
              <a:t>Where we need to go? </a:t>
            </a:r>
            <a:r>
              <a:rPr lang="ar-SA" sz="3200" dirty="0" smtClean="0">
                <a:solidFill>
                  <a:srgbClr val="00B050"/>
                </a:solidFill>
                <a:latin typeface="Gill Sans MT" pitchFamily="34" charset="0"/>
              </a:rPr>
              <a:t>أين نريد أن نذهب</a:t>
            </a:r>
            <a:r>
              <a:rPr lang="en-US" sz="3200" dirty="0" smtClean="0">
                <a:solidFill>
                  <a:srgbClr val="00B050"/>
                </a:solidFill>
                <a:latin typeface="Gill Sans MT" pitchFamily="34" charset="0"/>
              </a:rPr>
              <a:t> </a:t>
            </a:r>
          </a:p>
          <a:p>
            <a:r>
              <a:rPr lang="en-US" sz="3200" dirty="0" smtClean="0">
                <a:latin typeface="Gill Sans MT" pitchFamily="34" charset="0"/>
              </a:rPr>
              <a:t>How to reach there? </a:t>
            </a:r>
            <a:r>
              <a:rPr lang="ar-SA" sz="3200" dirty="0" smtClean="0">
                <a:solidFill>
                  <a:srgbClr val="00B050"/>
                </a:solidFill>
                <a:latin typeface="Gill Sans MT" pitchFamily="34" charset="0"/>
              </a:rPr>
              <a:t>كيف نذهب الى ما نريد</a:t>
            </a:r>
            <a:endParaRPr lang="ar-SA" sz="3200" dirty="0">
              <a:solidFill>
                <a:srgbClr val="00B05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>
                <a:solidFill>
                  <a:srgbClr val="000099"/>
                </a:solidFill>
                <a:latin typeface="Gill Sans MT" pitchFamily="34" charset="0"/>
              </a:rPr>
              <a:t>ما هو التخطيط الاستراتيجي؟</a:t>
            </a:r>
            <a:endParaRPr lang="en-US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التخطيط الاستراتيجي هو دراسة الواقع بكل أبعاده </a:t>
            </a:r>
            <a:r>
              <a:rPr lang="ar-SA" sz="3600" dirty="0" err="1">
                <a:latin typeface="Traditional Arabic" pitchFamily="18" charset="-78"/>
                <a:cs typeface="Traditional Arabic" pitchFamily="18" charset="-78"/>
              </a:rPr>
              <a:t>ومظاهره،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r" rtl="1">
              <a:buNone/>
            </a:pP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من قوة وضعف وتحديات وفرص، و رسم رؤى وأهداف مستقبلية بناءً على ذلك، ثم وضع برامج عملية تساعد على الانتقال إلى المستقبل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المنشود</a:t>
            </a:r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3429" name="Picture 4" descr="OFFIC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5" descr="PENCL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70112" y="4611688"/>
            <a:ext cx="1146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4478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rgbClr val="FFC000"/>
                </a:solidFill>
                <a:latin typeface="Berlin Sans FB" pitchFamily="34" charset="0"/>
              </a:rPr>
              <a:t>المحور الثاني</a:t>
            </a:r>
            <a:endParaRPr lang="ar-SA" b="1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أهمية التخطيط الاستراتيجي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دقيقة تأمل</a:t>
            </a:r>
            <a:endParaRPr lang="ar-SA" sz="4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6" name="عنصر نائب للمحتوى 5" descr="1200px-MITO_Orchestra_Sinfonica_R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924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143000"/>
            <a:ext cx="6629400" cy="2209800"/>
          </a:xfrm>
        </p:spPr>
        <p:txBody>
          <a:bodyPr/>
          <a:lstStyle/>
          <a:p>
            <a:pPr algn="ctr"/>
            <a:r>
              <a:rPr lang="en-US" sz="4400" dirty="0" smtClean="0">
                <a:latin typeface="Gill Sans MT" pitchFamily="34" charset="0"/>
              </a:rPr>
              <a:t>Strategic Planning</a:t>
            </a:r>
            <a:br>
              <a:rPr lang="en-US" sz="4400" dirty="0" smtClean="0">
                <a:latin typeface="Gill Sans MT" pitchFamily="34" charset="0"/>
              </a:rPr>
            </a:br>
            <a:r>
              <a:rPr lang="ar-SA" sz="4400" dirty="0" smtClean="0">
                <a:latin typeface="Gill Sans MT" pitchFamily="34" charset="0"/>
              </a:rPr>
              <a:t>التخطيط الاستراتيجي</a:t>
            </a:r>
            <a:endParaRPr lang="en-US" sz="4400" dirty="0">
              <a:latin typeface="Gill Sans MT" pitchFamily="34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858000" cy="1752600"/>
          </a:xfrm>
        </p:spPr>
        <p:txBody>
          <a:bodyPr/>
          <a:lstStyle/>
          <a:p>
            <a:r>
              <a:rPr lang="ar-SA" dirty="0" smtClean="0">
                <a:solidFill>
                  <a:srgbClr val="0000FF"/>
                </a:solidFill>
                <a:latin typeface="Gill Sans MT" pitchFamily="34" charset="0"/>
              </a:rPr>
              <a:t>د.أيمن بن خالد جوهرجي</a:t>
            </a:r>
          </a:p>
          <a:p>
            <a:r>
              <a:rPr lang="ar-SA" dirty="0" err="1" smtClean="0">
                <a:solidFill>
                  <a:srgbClr val="0000FF"/>
                </a:solidFill>
                <a:latin typeface="Gill Sans MT" pitchFamily="34" charset="0"/>
              </a:rPr>
              <a:t>د.</a:t>
            </a:r>
            <a:r>
              <a:rPr lang="ar-SA" dirty="0" smtClean="0">
                <a:solidFill>
                  <a:srgbClr val="0000FF"/>
                </a:solidFill>
                <a:latin typeface="Gill Sans MT" pitchFamily="34" charset="0"/>
              </a:rPr>
              <a:t> سمية بنت عزت شرف</a:t>
            </a:r>
            <a:endParaRPr lang="ar-SA" dirty="0">
              <a:solidFill>
                <a:srgbClr val="0000FF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أهمية التخطيط الاستراتيجي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وضوح الرؤية وتحديد الأهداف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استخدام أمثل للموارد والإمكانات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تحديد الأولويات بما يتفق مع الاحتياجات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تحقيق التكامل والتنسيق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تخفيض المخاطر المتوقعة</a:t>
            </a:r>
          </a:p>
          <a:p>
            <a:pPr algn="r" rtl="1"/>
            <a:endParaRPr lang="ar-SA" dirty="0" smtClean="0">
              <a:latin typeface="Gill Sans MT" pitchFamily="34" charset="0"/>
            </a:endParaRPr>
          </a:p>
          <a:p>
            <a:pPr algn="r" rtl="1"/>
            <a:endParaRPr lang="ar-SA" dirty="0" smtClean="0">
              <a:solidFill>
                <a:srgbClr val="000099"/>
              </a:solidFill>
            </a:endParaRPr>
          </a:p>
          <a:p>
            <a:pPr algn="r" rtl="1"/>
            <a:endParaRPr lang="ar-SA" dirty="0" smtClean="0">
              <a:solidFill>
                <a:schemeClr val="hlink"/>
              </a:solidFill>
            </a:endParaRPr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4478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rgbClr val="FFC000"/>
                </a:solidFill>
                <a:latin typeface="Berlin Sans FB" pitchFamily="34" charset="0"/>
              </a:rPr>
              <a:t>المحور الثالث</a:t>
            </a:r>
            <a:endParaRPr lang="ar-SA" b="1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خطوات التخطيط الاستراتيجي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b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7 steps of strategic planning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543800" y="5105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الهوية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8200" y="5181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القيم والرسالة والرؤية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620000" y="1752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القضايا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الاستراتيجية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620000" y="31242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مؤشرات 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قياس الأداء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620000" y="54864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المراجعة و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التقييم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676400"/>
            <a:ext cx="6629400" cy="914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صياغة القضايا والمبادرات والمشاريع الاستراتيجية</a:t>
            </a:r>
          </a:p>
          <a:p>
            <a:pPr marL="1257300" lvl="2" indent="-342900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 smtClean="0">
              <a:solidFill>
                <a:schemeClr val="folHlink"/>
              </a:solidFill>
            </a:endParaRPr>
          </a:p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>
              <a:solidFill>
                <a:schemeClr val="folHlink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0600" y="31242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 واختيار مؤشرات قياس الأداء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990600" y="5486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التقييم </a:t>
            </a:r>
            <a:r>
              <a:rPr lang="ar-SA" sz="2400" b="1" dirty="0">
                <a:solidFill>
                  <a:srgbClr val="0070C0"/>
                </a:solidFill>
              </a:rPr>
              <a:t>والمتابعة </a:t>
            </a:r>
            <a:r>
              <a:rPr lang="ar-SA" sz="2400" b="1" dirty="0" smtClean="0">
                <a:solidFill>
                  <a:srgbClr val="0070C0"/>
                </a:solidFill>
              </a:rPr>
              <a:t>والمراجعة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620000" y="42672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الخطط</a:t>
            </a:r>
          </a:p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التنفيذية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14400" y="43434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وضع الخطط التنفيذية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2" grpId="0" animBg="1"/>
      <p:bldP spid="3" grpId="0" animBg="1"/>
      <p:bldP spid="879619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الخطوة الأولى في التخطيط الاستراتيجي</a:t>
            </a:r>
            <a:r>
              <a:rPr lang="ar-SA" dirty="0" smtClean="0">
                <a:solidFill>
                  <a:srgbClr val="FFFF00"/>
                </a:solidFill>
              </a:rPr>
              <a:t/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التخطيط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للتخطيط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(مرحلة الاعداد للتخطيط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الاعداد للتخطيط الاستراتيجي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</a:rPr>
              <a:t/>
            </a:r>
            <a:br>
              <a:rPr lang="ar-SA" sz="3800" dirty="0">
                <a:solidFill>
                  <a:schemeClr val="bg2"/>
                </a:solidFill>
                <a:latin typeface="Tahoma" pitchFamily="34" charset="0"/>
              </a:rPr>
            </a:br>
            <a:r>
              <a:rPr lang="ar-SA" sz="3800" dirty="0">
                <a:solidFill>
                  <a:schemeClr val="bg2"/>
                </a:solidFill>
                <a:latin typeface="Tahoma" pitchFamily="34" charset="0"/>
              </a:rPr>
              <a:t>(التخطيط للتخطيط</a:t>
            </a:r>
            <a:r>
              <a:rPr lang="ar-SA" sz="3800" dirty="0" err="1">
                <a:solidFill>
                  <a:schemeClr val="bg2"/>
                </a:solidFill>
                <a:latin typeface="Tahoma" pitchFamily="34" charset="0"/>
              </a:rPr>
              <a:t>)</a:t>
            </a:r>
            <a:endParaRPr lang="en-US" sz="3800" dirty="0">
              <a:solidFill>
                <a:schemeClr val="bg2"/>
              </a:solidFill>
              <a:latin typeface="Tahoma" pitchFamily="34" charset="0"/>
            </a:endParaRPr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2895600" y="1599761"/>
            <a:ext cx="3416300" cy="5029639"/>
            <a:chOff x="916" y="685"/>
            <a:chExt cx="2152" cy="2863"/>
          </a:xfrm>
        </p:grpSpPr>
        <p:sp>
          <p:nvSpPr>
            <p:cNvPr id="883717" name="AutoShape 5"/>
            <p:cNvSpPr>
              <a:spLocks noChangeArrowheads="1"/>
            </p:cNvSpPr>
            <p:nvPr/>
          </p:nvSpPr>
          <p:spPr bwMode="auto">
            <a:xfrm>
              <a:off x="988" y="685"/>
              <a:ext cx="2008" cy="751"/>
            </a:xfrm>
            <a:prstGeom prst="downArrow">
              <a:avLst>
                <a:gd name="adj1" fmla="val 75009"/>
                <a:gd name="adj2" fmla="val 50014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r" defTabSz="762000" eaLnBrk="0" hangingPunct="0"/>
              <a:r>
                <a:rPr lang="ar-SA" sz="32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مرحلة </a:t>
              </a:r>
              <a:r>
                <a:rPr lang="ar-SA" sz="32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الإعداد</a:t>
              </a:r>
            </a:p>
            <a:p>
              <a:pPr algn="r" defTabSz="762000" eaLnBrk="0" hangingPunct="0"/>
              <a:r>
                <a:rPr lang="en-US" sz="3200" b="1" dirty="0" smtClean="0">
                  <a:solidFill>
                    <a:srgbClr val="003399"/>
                  </a:solidFill>
                  <a:latin typeface="Gill Sans MT" pitchFamily="34" charset="0"/>
                  <a:cs typeface="Times New Roman" pitchFamily="18" charset="0"/>
                </a:rPr>
                <a:t>Preparation</a:t>
              </a:r>
              <a:endParaRPr lang="en-US" sz="3200" b="1" dirty="0">
                <a:solidFill>
                  <a:srgbClr val="003399"/>
                </a:solidFill>
                <a:latin typeface="Gill Sans MT" pitchFamily="34" charset="0"/>
                <a:cs typeface="Times New Roman" pitchFamily="18" charset="0"/>
              </a:endParaRPr>
            </a:p>
          </p:txBody>
        </p:sp>
        <p:sp>
          <p:nvSpPr>
            <p:cNvPr id="883718" name="AutoShape 6"/>
            <p:cNvSpPr>
              <a:spLocks noChangeArrowheads="1"/>
            </p:cNvSpPr>
            <p:nvPr/>
          </p:nvSpPr>
          <p:spPr bwMode="auto">
            <a:xfrm>
              <a:off x="916" y="1540"/>
              <a:ext cx="2152" cy="2008"/>
            </a:xfrm>
            <a:prstGeom prst="roundRect">
              <a:avLst>
                <a:gd name="adj" fmla="val 12486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r" defTabSz="762000" eaLnBrk="0" hangingPunct="0">
                <a:spcBef>
                  <a:spcPct val="20000"/>
                </a:spcBef>
              </a:pPr>
              <a:r>
                <a:rPr lang="ar-SA" sz="2400" b="1" dirty="0">
                  <a:solidFill>
                    <a:srgbClr val="A50021"/>
                  </a:solidFill>
                  <a:latin typeface="Times New Roman" pitchFamily="18" charset="0"/>
                  <a:cs typeface="Simplified Arabic" pitchFamily="18" charset="-78"/>
                </a:rPr>
                <a:t>1- تأكيد التزام الإدارة العليا</a:t>
              </a:r>
              <a:endParaRPr lang="en-US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endParaRPr>
            </a:p>
            <a:p>
              <a:pPr algn="r" defTabSz="762000" eaLnBrk="0" hangingPunct="0">
                <a:spcBef>
                  <a:spcPct val="20000"/>
                </a:spcBef>
              </a:pPr>
              <a:r>
                <a:rPr lang="ar-SA" sz="2400" b="1" dirty="0">
                  <a:solidFill>
                    <a:srgbClr val="A50021"/>
                  </a:solidFill>
                  <a:latin typeface="Times New Roman" pitchFamily="18" charset="0"/>
                  <a:cs typeface="Simplified Arabic" pitchFamily="18" charset="-78"/>
                </a:rPr>
                <a:t>2- اختيار فريق التخطيط</a:t>
              </a:r>
            </a:p>
            <a:p>
              <a:pPr algn="r" defTabSz="762000" eaLnBrk="0" hangingPunct="0">
                <a:spcBef>
                  <a:spcPct val="20000"/>
                </a:spcBef>
              </a:pPr>
              <a:r>
                <a:rPr lang="ar-SA" sz="2400" b="1" dirty="0">
                  <a:solidFill>
                    <a:srgbClr val="A50021"/>
                  </a:solidFill>
                  <a:latin typeface="Times New Roman" pitchFamily="18" charset="0"/>
                  <a:cs typeface="Simplified Arabic" pitchFamily="18" charset="-78"/>
                </a:rPr>
                <a:t>3- اختيار المكان المناسب</a:t>
              </a:r>
            </a:p>
            <a:p>
              <a:pPr algn="r" defTabSz="762000" eaLnBrk="0" hangingPunct="0">
                <a:spcBef>
                  <a:spcPct val="20000"/>
                </a:spcBef>
              </a:pPr>
              <a:r>
                <a:rPr lang="ar-SA" sz="2400" b="1" dirty="0">
                  <a:solidFill>
                    <a:srgbClr val="A50021"/>
                  </a:solidFill>
                  <a:latin typeface="Times New Roman" pitchFamily="18" charset="0"/>
                  <a:cs typeface="Simplified Arabic" pitchFamily="18" charset="-78"/>
                </a:rPr>
                <a:t>4- تحديد المدة الكافية</a:t>
              </a:r>
              <a:endParaRPr lang="en-US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endParaRPr>
            </a:p>
            <a:p>
              <a:pPr algn="r" defTabSz="762000" eaLnBrk="0" hangingPunct="0">
                <a:spcBef>
                  <a:spcPct val="20000"/>
                </a:spcBef>
              </a:pPr>
              <a:r>
                <a:rPr lang="ar-SA" sz="2400" b="1" dirty="0">
                  <a:solidFill>
                    <a:srgbClr val="A50021"/>
                  </a:solidFill>
                  <a:latin typeface="Times New Roman" pitchFamily="18" charset="0"/>
                  <a:cs typeface="Simplified Arabic" pitchFamily="18" charset="-78"/>
                </a:rPr>
                <a:t>5- تدريب الفريق</a:t>
              </a:r>
              <a:endParaRPr lang="en-US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endParaRPr>
            </a:p>
            <a:p>
              <a:pPr algn="r" defTabSz="762000" eaLnBrk="0" hangingPunct="0">
                <a:spcBef>
                  <a:spcPct val="20000"/>
                </a:spcBef>
              </a:pPr>
              <a:r>
                <a:rPr lang="ar-SA" sz="2400" b="1" dirty="0">
                  <a:solidFill>
                    <a:srgbClr val="A50021"/>
                  </a:solidFill>
                  <a:latin typeface="Times New Roman" pitchFamily="18" charset="0"/>
                  <a:cs typeface="Simplified Arabic" pitchFamily="18" charset="-78"/>
                </a:rPr>
                <a:t>6- تحديد طريقة عمل الفريق</a:t>
              </a:r>
              <a:endParaRPr lang="en-US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endParaRPr>
            </a:p>
            <a:p>
              <a:pPr algn="r" defTabSz="762000" eaLnBrk="0" hangingPunct="0">
                <a:spcBef>
                  <a:spcPct val="20000"/>
                </a:spcBef>
              </a:pPr>
              <a:r>
                <a:rPr lang="ar-SA" sz="2400" b="1" dirty="0">
                  <a:solidFill>
                    <a:srgbClr val="A50021"/>
                  </a:solidFill>
                  <a:latin typeface="Times New Roman" pitchFamily="18" charset="0"/>
                  <a:cs typeface="Simplified Arabic" pitchFamily="18" charset="-78"/>
                </a:rPr>
                <a:t>7- توزيع مسئوليات التخطيط</a:t>
              </a:r>
              <a:endParaRPr lang="en-US" sz="2400" b="1" dirty="0">
                <a:solidFill>
                  <a:srgbClr val="A5002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</p:grpSp>
      <p:sp>
        <p:nvSpPr>
          <p:cNvPr id="883719" name="AutoShape 7"/>
          <p:cNvSpPr>
            <a:spLocks noChangeArrowheads="1"/>
          </p:cNvSpPr>
          <p:nvPr/>
        </p:nvSpPr>
        <p:spPr bwMode="auto">
          <a:xfrm>
            <a:off x="8153400" y="7620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ar-SA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8837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for planning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5562600"/>
          </a:xfrm>
        </p:spPr>
        <p:txBody>
          <a:bodyPr/>
          <a:lstStyle/>
          <a:p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Planning committees (5-7) (10)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لجنة التخطيط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1 Strategic planning expert (head)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شخص يفهم في التخطيط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2 Staff with know-how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شخص يفهم في صلب العمل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1 HR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الموارد البشرية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1 IT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تقنية المعلومات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1 Financial dept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شخص يفهم في ادارة المال والميزانيات 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1 Marketing person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شخص في المبيعات والتسويق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1 External stakeholders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من سوق العمل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1Operational department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قسم التشغيل</a:t>
            </a:r>
            <a:endParaRPr lang="en-US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Head of organization??? decision makers 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القائد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هل نأتي بمن يخطط لنا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قصة الاستشاري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متى نحتاج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المستشار؟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ctr"/>
            <a:r>
              <a:rPr lang="ar-SA" sz="4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سؤال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التعارف</a:t>
            </a:r>
            <a:endParaRPr lang="en-US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7772400" cy="3276600"/>
          </a:xfrm>
        </p:spPr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عرف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بزميلك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(زميلتك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الاسم والتخصص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خبراته 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في التخطيط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الاستراتيجي</a:t>
            </a:r>
            <a:endParaRPr lang="ar-SA" dirty="0"/>
          </a:p>
        </p:txBody>
      </p:sp>
      <p:pic>
        <p:nvPicPr>
          <p:cNvPr id="4" name="Picture 2" descr="http://www.sotakhr.com/2006/typo3temp/pics/df9510a49e.jpg">
            <a:hlinkClick r:id="rId3" tooltip="آداب المصافحة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3124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b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7 steps of strategic planning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الخطوة الثانية في التخطيط الاستراتيجي</a:t>
            </a:r>
            <a:r>
              <a:rPr lang="ar-SA" dirty="0" smtClean="0">
                <a:solidFill>
                  <a:srgbClr val="FFFF00"/>
                </a:solidFill>
                <a:latin typeface="Gill Sans MT" pitchFamily="34" charset="0"/>
              </a:rPr>
              <a:t/>
            </a:r>
            <a:br>
              <a:rPr lang="ar-SA" dirty="0" smtClean="0">
                <a:solidFill>
                  <a:srgbClr val="FFFF00"/>
                </a:solidFill>
                <a:latin typeface="Gill Sans MT" pitchFamily="34" charset="0"/>
              </a:rPr>
            </a:br>
            <a:endParaRPr lang="ar-SA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تحليل البيئة الخارجية والداخلية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467600" cy="838200"/>
          </a:xfrm>
          <a:noFill/>
        </p:spPr>
        <p:txBody>
          <a:bodyPr lIns="92075" tIns="46038" rIns="92075" bIns="46038"/>
          <a:lstStyle/>
          <a:p>
            <a:pPr algn="ctr"/>
            <a:r>
              <a:rPr lang="ar-SA" sz="2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تحليل البيئة </a:t>
            </a:r>
            <a:r>
              <a:rPr lang="ar-SA" sz="2800" dirty="0" err="1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الخارجيةوالداخلية</a:t>
            </a:r>
            <a:r>
              <a:rPr lang="ar-SA" sz="2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 </a:t>
            </a:r>
            <a:r>
              <a:rPr lang="ar-SA" sz="2800" dirty="0" smtClean="0">
                <a:latin typeface="Gill Sans MT" pitchFamily="34" charset="0"/>
              </a:rPr>
              <a:t/>
            </a:r>
            <a:br>
              <a:rPr lang="ar-SA" sz="2800" dirty="0" smtClean="0">
                <a:latin typeface="Gill Sans MT" pitchFamily="34" charset="0"/>
              </a:rPr>
            </a:br>
            <a:endParaRPr lang="en-US" sz="2500" b="1" dirty="0">
              <a:solidFill>
                <a:schemeClr val="accent1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85764" name="AutoShape 4"/>
          <p:cNvSpPr>
            <a:spLocks noChangeArrowheads="1"/>
          </p:cNvSpPr>
          <p:nvPr/>
        </p:nvSpPr>
        <p:spPr bwMode="auto">
          <a:xfrm>
            <a:off x="2209800" y="1981200"/>
            <a:ext cx="5016500" cy="1054100"/>
          </a:xfrm>
          <a:prstGeom prst="downArrow">
            <a:avLst>
              <a:gd name="adj1" fmla="val 75009"/>
              <a:gd name="adj2" fmla="val 5001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rtl="1" eaLnBrk="0" hangingPunct="0"/>
            <a:r>
              <a:rPr lang="ar-SA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تحليل البيئة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5" name="AutoShape 5"/>
          <p:cNvSpPr>
            <a:spLocks noChangeArrowheads="1"/>
          </p:cNvSpPr>
          <p:nvPr/>
        </p:nvSpPr>
        <p:spPr bwMode="auto">
          <a:xfrm>
            <a:off x="2895600" y="3200400"/>
            <a:ext cx="3810000" cy="2882900"/>
          </a:xfrm>
          <a:prstGeom prst="roundRect">
            <a:avLst>
              <a:gd name="adj" fmla="val 12486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eaLnBrk="0" hangingPunct="0">
              <a:spcBef>
                <a:spcPct val="20000"/>
              </a:spcBef>
            </a:pPr>
            <a:endParaRPr lang="en-US" sz="2400" b="1" dirty="0" smtClean="0">
              <a:solidFill>
                <a:srgbClr val="A50021"/>
              </a:solidFill>
              <a:latin typeface="Gill Sans MT" pitchFamily="34" charset="0"/>
            </a:endParaRPr>
          </a:p>
          <a:p>
            <a:pPr algn="ct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PESTLE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1- </a:t>
            </a:r>
            <a:r>
              <a:rPr lang="ar-SA" sz="2400" b="1" dirty="0" err="1" smtClean="0">
                <a:solidFill>
                  <a:srgbClr val="A50021"/>
                </a:solidFill>
                <a:latin typeface="Gill Sans MT" pitchFamily="34" charset="0"/>
              </a:rPr>
              <a:t>بيستل</a:t>
            </a:r>
            <a:endParaRPr lang="ar-SA" sz="2400" b="1" dirty="0" smtClean="0">
              <a:solidFill>
                <a:srgbClr val="A50021"/>
              </a:solidFill>
              <a:latin typeface="Gill Sans MT" pitchFamily="34" charset="0"/>
            </a:endParaRPr>
          </a:p>
          <a:p>
            <a:pPr algn="ct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SWOT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2- سوات</a:t>
            </a:r>
            <a:endParaRPr lang="en-US" sz="2400" b="1" dirty="0" smtClean="0">
              <a:solidFill>
                <a:srgbClr val="A50021"/>
              </a:solidFill>
              <a:latin typeface="Gill Sans MT" pitchFamily="34" charset="0"/>
            </a:endParaRPr>
          </a:p>
          <a:p>
            <a:pPr algn="ctr" defTabSz="762000" eaLnBrk="0" hangingPunct="0">
              <a:spcBef>
                <a:spcPct val="20000"/>
              </a:spcBef>
            </a:pP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3- الاتجاه الرباعي الفرنسي</a:t>
            </a:r>
          </a:p>
          <a:p>
            <a:pPr algn="ctr" defTabSz="762000" eaLnBrk="0" hangingPunct="0">
              <a:spcBef>
                <a:spcPct val="20000"/>
              </a:spcBef>
            </a:pP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5- المستفيدين واستشراف المستقبل</a:t>
            </a:r>
            <a:endParaRPr lang="en-US" sz="2400" b="1" dirty="0" smtClean="0">
              <a:solidFill>
                <a:srgbClr val="A50021"/>
              </a:solidFill>
              <a:latin typeface="Gill Sans MT" pitchFamily="34" charset="0"/>
            </a:endParaRPr>
          </a:p>
          <a:p>
            <a:pPr algn="r" defTabSz="762000" eaLnBrk="0" hangingPunct="0">
              <a:spcBef>
                <a:spcPct val="20000"/>
              </a:spcBef>
            </a:pPr>
            <a:endParaRPr lang="en-US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6" name="AutoShape 6"/>
          <p:cNvSpPr>
            <a:spLocks noChangeArrowheads="1"/>
          </p:cNvSpPr>
          <p:nvPr/>
        </p:nvSpPr>
        <p:spPr bwMode="auto">
          <a:xfrm>
            <a:off x="8153400" y="5334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SA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885764" grpId="0" animBg="1"/>
      <p:bldP spid="885765" grpId="0" animBg="1"/>
      <p:bldP spid="885766" grpId="0" animBg="1"/>
      <p:bldP spid="88576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PESTLE Analysis</a:t>
            </a:r>
            <a:endParaRPr lang="en-US" dirty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Gill Sans MT" pitchFamily="34" charset="0"/>
              </a:rPr>
              <a:t>External environmental scanning (PESTLE</a:t>
            </a:r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)</a:t>
            </a:r>
            <a:endParaRPr lang="en-US" sz="3200" b="1" dirty="0">
              <a:solidFill>
                <a:schemeClr val="accent2"/>
              </a:solidFill>
              <a:latin typeface="Gill Sans MT" pitchFamily="34" charset="0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تحليل البيئة الخارجية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itchFamily="34" charset="0"/>
              </a:rPr>
              <a:t>EXAMPLE OF PESTLE</a:t>
            </a:r>
            <a:endParaRPr lang="ar-SA" dirty="0">
              <a:latin typeface="Gill Sans MT" pitchFamily="34" charset="0"/>
            </a:endParaRPr>
          </a:p>
        </p:txBody>
      </p:sp>
      <p:pic>
        <p:nvPicPr>
          <p:cNvPr id="4" name="عنصر نائب للمحتوى 3" descr="I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886200"/>
            <a:ext cx="3657600" cy="2381250"/>
          </a:xfrm>
        </p:spPr>
      </p:pic>
      <p:sp>
        <p:nvSpPr>
          <p:cNvPr id="5" name="مربع نص 4"/>
          <p:cNvSpPr txBox="1"/>
          <p:nvPr/>
        </p:nvSpPr>
        <p:spPr>
          <a:xfrm>
            <a:off x="2514600" y="1828800"/>
            <a:ext cx="4495800" cy="1754326"/>
          </a:xfrm>
          <a:prstGeom prst="rect">
            <a:avLst/>
          </a:prstGeom>
          <a:solidFill>
            <a:srgbClr val="CCFFFF"/>
          </a:solidFill>
        </p:spPr>
        <p:txBody>
          <a:bodyPr wrap="square" rtlCol="1">
            <a:spAutoFit/>
          </a:bodyPr>
          <a:lstStyle/>
          <a:p>
            <a:pPr marL="342900" indent="-342900" algn="ctr" rtl="1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مشروع مطعم للأكلات السريعة وتريد معرفة العوامل الكبيرة التي تؤثر في المحيط الذي يتواجد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به</a:t>
            </a:r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ملخص لنتائج التحليل بشكل عام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معدل النمو السكاني العالي ونمط الحياة السريع وزيادة شريحة الشباب في صالح سوق المأكولات السريعة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الوضع الاقتصادي في المملكة أيضا في صالح سوق المأكولات السريعة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الحرص على البقاء في النطاق الأخضر مهم لأن ذلك سيمكننا من الحصول على عدة مزايا مثل التأشيرات والتوفير باستقدام عمالة أجنبية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محاولة توظيف </a:t>
            </a:r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الشباب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 السعوديين لاحتمالية مغادرة غير السعوديين بسبب الضرائب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عمل تطبيق تقني ذكي لعمل الطلبات وربما التوصيل</a:t>
            </a:r>
            <a:endParaRPr lang="ar-SA" sz="32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itchFamily="34" charset="0"/>
              </a:rPr>
              <a:t>EXAMPLE OF PESTLE</a:t>
            </a:r>
            <a:endParaRPr lang="ar-SA" dirty="0">
              <a:latin typeface="Gill Sans MT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48000" y="1676400"/>
            <a:ext cx="396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 rtl="1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لإحدى الجامعات بالمملكة</a:t>
            </a:r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المدرب</a:t>
            </a:r>
            <a:endParaRPr lang="en-US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419599"/>
          </a:xfrm>
        </p:spPr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د.أيمن بن خالد جوهرجي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أستاذ مشارك بكلية الطب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عميد كلية التمريض جامعة أم القرى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المشرف العام على وحدة التدريب والتعليم الطبي المستمر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مدير بيت خبرة التخطيط والتطوير والإبداع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ماجستير جامعة لندن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دكتوراه جامعة مانشستر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مدرب دولي معتمد في التخطيط الاستراتيجي</a:t>
            </a:r>
          </a:p>
          <a:p>
            <a:pPr algn="r" rtl="1">
              <a:buNone/>
            </a:pPr>
            <a:endParaRPr lang="ar-SA" dirty="0"/>
          </a:p>
          <a:p>
            <a:pPr algn="l" rtl="1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530725"/>
          </a:xfrm>
          <a:solidFill>
            <a:srgbClr val="CCFFFF"/>
          </a:solidFill>
        </p:spPr>
        <p:txBody>
          <a:bodyPr/>
          <a:lstStyle/>
          <a:p>
            <a:pPr algn="ctr">
              <a:buNone/>
            </a:pPr>
            <a:r>
              <a:rPr lang="ar-SA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تمرين تحليل </a:t>
            </a:r>
            <a:r>
              <a:rPr lang="ar-SA" sz="60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بيستل</a:t>
            </a:r>
            <a:endParaRPr lang="ar-SA" sz="6000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PESTLE</a:t>
            </a:r>
          </a:p>
          <a:p>
            <a:pPr algn="ctr">
              <a:buNone/>
            </a:pPr>
            <a:r>
              <a:rPr lang="ar-SA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للجامعة</a:t>
            </a:r>
            <a:endParaRPr lang="ar-SA" sz="60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Gill Sans MT" pitchFamily="34" charset="0"/>
              </a:rPr>
              <a:t>SWOT </a:t>
            </a:r>
            <a:r>
              <a:rPr lang="en-US" b="1" dirty="0">
                <a:solidFill>
                  <a:schemeClr val="tx2"/>
                </a:solidFill>
                <a:latin typeface="Gill Sans MT" pitchFamily="34" charset="0"/>
              </a:rPr>
              <a:t>Analysis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(SWOT)</a:t>
            </a:r>
            <a:endParaRPr lang="en-US" sz="3200" b="1" dirty="0">
              <a:solidFill>
                <a:schemeClr val="accent2"/>
              </a:solidFill>
              <a:latin typeface="Gill Sans MT" pitchFamily="34" charset="0"/>
            </a:endParaRP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تحليل البيئة الداخلية و الخارجية</a:t>
            </a:r>
            <a:endParaRPr lang="en-US" sz="36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anchor="b"/>
          <a:lstStyle/>
          <a:p>
            <a:pPr algn="ctr"/>
            <a:r>
              <a:rPr lang="en-US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SWOT</a:t>
            </a:r>
            <a:endParaRPr lang="en-US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00099" name="Group 3"/>
          <p:cNvGraphicFramePr>
            <a:graphicFrameLocks noGrp="1"/>
          </p:cNvGraphicFramePr>
          <p:nvPr>
            <p:ph idx="4294967295"/>
          </p:nvPr>
        </p:nvGraphicFramePr>
        <p:xfrm>
          <a:off x="1778000" y="1600200"/>
          <a:ext cx="6908800" cy="4302126"/>
        </p:xfrm>
        <a:graphic>
          <a:graphicData uri="http://schemas.openxmlformats.org/drawingml/2006/table">
            <a:tbl>
              <a:tblPr rtl="1"/>
              <a:tblGrid>
                <a:gridCol w="3525837"/>
                <a:gridCol w="3382963"/>
              </a:tblGrid>
              <a:tr h="215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Weaknesses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نقاط الضعف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Strengths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نقاط القوة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98DD"/>
                    </a:solidFill>
                  </a:tcPr>
                </a:tc>
              </a:tr>
              <a:tr h="215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Threats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التهديدات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Opportunities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الفرص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89"/>
                    </a:solidFill>
                  </a:tcPr>
                </a:tc>
              </a:tr>
            </a:tbl>
          </a:graphicData>
        </a:graphic>
      </p:graphicFrame>
      <p:sp>
        <p:nvSpPr>
          <p:cNvPr id="173070" name="Rectangle 14"/>
          <p:cNvSpPr>
            <a:spLocks noChangeArrowheads="1"/>
          </p:cNvSpPr>
          <p:nvPr/>
        </p:nvSpPr>
        <p:spPr bwMode="auto">
          <a:xfrm rot="-5400000">
            <a:off x="-1295400" y="3581400"/>
            <a:ext cx="4343400" cy="6858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الداخلية                  الخارجية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anchor="b"/>
          <a:lstStyle/>
          <a:p>
            <a:pPr algn="ctr"/>
            <a:r>
              <a:rPr lang="en-US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SWOT</a:t>
            </a:r>
            <a:endParaRPr lang="en-US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00099" name="Group 3"/>
          <p:cNvGraphicFramePr>
            <a:graphicFrameLocks noGrp="1"/>
          </p:cNvGraphicFramePr>
          <p:nvPr>
            <p:ph idx="4294967295"/>
          </p:nvPr>
        </p:nvGraphicFramePr>
        <p:xfrm>
          <a:off x="1778000" y="1600200"/>
          <a:ext cx="7137400" cy="4498848"/>
        </p:xfrm>
        <a:graphic>
          <a:graphicData uri="http://schemas.openxmlformats.org/drawingml/2006/table">
            <a:tbl>
              <a:tblPr rtl="1"/>
              <a:tblGrid>
                <a:gridCol w="3642501"/>
                <a:gridCol w="3494899"/>
              </a:tblGrid>
              <a:tr h="215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</a:t>
                      </a: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ماهي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مواطن الضعف </a:t>
                      </a: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لدينا؟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Tahoma" pitchFamily="34" charset="0"/>
                        </a:rPr>
                        <a:t>بنية تحتية متهالكة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Tahoma" pitchFamily="34" charset="0"/>
                        </a:rPr>
                        <a:t>ضعف الادارة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Tahoma" pitchFamily="34" charset="0"/>
                        </a:rPr>
                        <a:t>تقنية قديمة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ماهي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مواطن القوة </a:t>
                      </a: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لدينا؟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أعضاء منظمة أكفاء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ميزانية كافية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سمعة ممتازة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98DD"/>
                    </a:solidFill>
                  </a:tcPr>
                </a:tc>
              </a:tr>
              <a:tr h="215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التهديدات </a:t>
                      </a: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ماهي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التهديدات </a:t>
                      </a: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المحتملة؟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منتجات بديلة 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منافسين جدد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لوائح وتشريعات جديدة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ماهي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الفرص المتاحة </a:t>
                      </a:r>
                      <a:r>
                        <a:rPr kumimoji="0" lang="ar-S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لنا؟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Tahoma" pitchFamily="34" charset="0"/>
                        </a:rPr>
                        <a:t>أسواق جديدة ممكنة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Tahoma" pitchFamily="34" charset="0"/>
                        </a:rPr>
                        <a:t>منافسين ضعفاء بالسوق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Tahoma" pitchFamily="34" charset="0"/>
                        </a:rPr>
                        <a:t>ادخال تقنيات جديدة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89"/>
                    </a:solidFill>
                  </a:tcPr>
                </a:tc>
              </a:tr>
            </a:tbl>
          </a:graphicData>
        </a:graphic>
      </p:graphicFrame>
      <p:sp>
        <p:nvSpPr>
          <p:cNvPr id="173070" name="Rectangle 14"/>
          <p:cNvSpPr>
            <a:spLocks noChangeArrowheads="1"/>
          </p:cNvSpPr>
          <p:nvPr/>
        </p:nvSpPr>
        <p:spPr bwMode="auto">
          <a:xfrm rot="-5400000">
            <a:off x="-1295400" y="3581400"/>
            <a:ext cx="4343400" cy="6858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الداخلية                  الخارجية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itchFamily="34" charset="0"/>
              </a:rPr>
              <a:t>EXAMPLE OF SWOT</a:t>
            </a:r>
            <a:endParaRPr lang="ar-SA" dirty="0">
              <a:latin typeface="Gill Sans MT" pitchFamily="34" charset="0"/>
            </a:endParaRPr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8562" y="2789237"/>
            <a:ext cx="2124075" cy="2152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anchor="b"/>
          <a:lstStyle/>
          <a:p>
            <a:pPr algn="ctr"/>
            <a:r>
              <a:rPr lang="en-US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SWOT</a:t>
            </a:r>
            <a:endParaRPr lang="en-US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00099" name="Group 3"/>
          <p:cNvGraphicFramePr>
            <a:graphicFrameLocks noGrp="1"/>
          </p:cNvGraphicFramePr>
          <p:nvPr>
            <p:ph idx="4294967295"/>
          </p:nvPr>
        </p:nvGraphicFramePr>
        <p:xfrm>
          <a:off x="1778000" y="1600200"/>
          <a:ext cx="7137400" cy="4370832"/>
        </p:xfrm>
        <a:graphic>
          <a:graphicData uri="http://schemas.openxmlformats.org/drawingml/2006/table">
            <a:tbl>
              <a:tblPr rtl="1"/>
              <a:tblGrid>
                <a:gridCol w="3642501"/>
                <a:gridCol w="3494899"/>
              </a:tblGrid>
              <a:tr h="215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نقاط الضعف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75% من </a:t>
                      </a:r>
                      <a:r>
                        <a:rPr kumimoji="0" lang="ar-S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ستاربكس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داخل أمريكا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التركيز على منتج واحد وهو القهوة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التركيز الزائد على الانتشار ربما على حساب الجودة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نقاط القوة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أقوى شركة في مجال القهوة في العالم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لها أكثر من 9000 فرع حول العالم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لها تواجد في 40 دولة تقريبا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98DD"/>
                    </a:solidFill>
                  </a:tcPr>
                </a:tc>
              </a:tr>
              <a:tr h="215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التهديدات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زيادة أسعار البن 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ومشتقات الحليب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دخول منافسين جدد في السوق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زيادة الوعي </a:t>
                      </a: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Tahoma" pitchFamily="34" charset="0"/>
                        </a:rPr>
                        <a:t>بأخطار الكافيين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الفرص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الطلب على القهوة يتزايد في العالم كله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هناك أسواق جديدة وواعدة يمكن التوسع </a:t>
                      </a:r>
                      <a:r>
                        <a:rPr kumimoji="0" lang="ar-SA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Tahoma" pitchFamily="34" charset="0"/>
                        </a:rPr>
                        <a:t>بها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F89"/>
                    </a:solidFill>
                  </a:tcPr>
                </a:tc>
              </a:tr>
            </a:tbl>
          </a:graphicData>
        </a:graphic>
      </p:graphicFrame>
      <p:sp>
        <p:nvSpPr>
          <p:cNvPr id="173070" name="Rectangle 14"/>
          <p:cNvSpPr>
            <a:spLocks noChangeArrowheads="1"/>
          </p:cNvSpPr>
          <p:nvPr/>
        </p:nvSpPr>
        <p:spPr bwMode="auto">
          <a:xfrm rot="-5400000">
            <a:off x="-1295400" y="3581400"/>
            <a:ext cx="4343400" cy="6858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1"/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الداخلية                  الخارجية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قرارات ونتائج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التركيز على الانتشار داخل أمريكا جيد ولكن لا يكون على حساب </a:t>
            </a:r>
            <a:r>
              <a:rPr lang="ar-SA" sz="3600" kern="1200" dirty="0" err="1" smtClean="0">
                <a:latin typeface="Traditional Arabic" pitchFamily="18" charset="-78"/>
                <a:cs typeface="Traditional Arabic" pitchFamily="18" charset="-78"/>
              </a:rPr>
              <a:t>الجودة </a:t>
            </a:r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(الموازنة بين الانتشار في الداخل والخارج</a:t>
            </a:r>
            <a:r>
              <a:rPr lang="ar-SA" sz="36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تنويع مصادر الدخل وعدم التركيز على القهوة لأن أي ارتفاع في المحاصيل قد يعرض الشركة للخطر</a:t>
            </a: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يجب الأخذ في الاعتبار مراعاة الوضع الاقتصادي العالمي حين تصميم وتسويق العروض</a:t>
            </a:r>
            <a:endParaRPr lang="ar-SA" sz="36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latin typeface="Gill Sans MT" pitchFamily="34" charset="0"/>
              </a:rPr>
              <a:t>4 M</a:t>
            </a:r>
          </a:p>
          <a:p>
            <a:pPr>
              <a:buFontTx/>
              <a:buChar char="-"/>
            </a:pPr>
            <a:r>
              <a:rPr lang="en-US" sz="3200" b="1" dirty="0" smtClean="0">
                <a:latin typeface="Gill Sans MT" pitchFamily="34" charset="0"/>
              </a:rPr>
              <a:t>Man power </a:t>
            </a:r>
            <a:r>
              <a:rPr lang="ar-SA" sz="3200" b="1" dirty="0" smtClean="0">
                <a:latin typeface="Gill Sans MT" pitchFamily="34" charset="0"/>
              </a:rPr>
              <a:t>الموارد البشرية</a:t>
            </a:r>
            <a:endParaRPr lang="en-US" sz="3200" b="1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Gill Sans MT" pitchFamily="34" charset="0"/>
              </a:rPr>
              <a:t>Materials </a:t>
            </a:r>
            <a:r>
              <a:rPr lang="ar-SA" sz="3200" b="1" dirty="0" smtClean="0">
                <a:latin typeface="Gill Sans MT" pitchFamily="34" charset="0"/>
              </a:rPr>
              <a:t>البيانات</a:t>
            </a:r>
            <a:endParaRPr lang="en-US" sz="3200" b="1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Gill Sans MT" pitchFamily="34" charset="0"/>
              </a:rPr>
              <a:t>Methodology </a:t>
            </a:r>
            <a:r>
              <a:rPr lang="ar-SA" sz="3200" b="1" dirty="0" smtClean="0">
                <a:latin typeface="Gill Sans MT" pitchFamily="34" charset="0"/>
              </a:rPr>
              <a:t>العمليات </a:t>
            </a:r>
            <a:endParaRPr lang="en-US" sz="3200" b="1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Gill Sans MT" pitchFamily="34" charset="0"/>
              </a:rPr>
              <a:t>Machines </a:t>
            </a:r>
            <a:r>
              <a:rPr lang="ar-SA" sz="3200" b="1" dirty="0" smtClean="0">
                <a:latin typeface="Gill Sans MT" pitchFamily="34" charset="0"/>
              </a:rPr>
              <a:t>الأجهزة والبنية التحتية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/>
          <a:lstStyle/>
          <a:p>
            <a:pPr algn="ctr">
              <a:buNone/>
            </a:pPr>
            <a:r>
              <a:rPr lang="ar-SA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تمرين تحليل سوات</a:t>
            </a:r>
          </a:p>
          <a:p>
            <a:pPr algn="ctr">
              <a:buNone/>
            </a:pPr>
            <a:r>
              <a:rPr lang="en-US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SWOT</a:t>
            </a:r>
          </a:p>
          <a:p>
            <a:pPr algn="ctr">
              <a:buNone/>
            </a:pPr>
            <a:r>
              <a:rPr lang="ar-SA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للجامعة</a:t>
            </a:r>
            <a:endParaRPr lang="ar-SA" sz="60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Gill Sans MT" pitchFamily="34" charset="0"/>
              </a:rPr>
              <a:t>Blue ocean</a:t>
            </a:r>
            <a:r>
              <a:rPr lang="en-US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Gill Sans MT" pitchFamily="34" charset="0"/>
              </a:rPr>
              <a:t>Analysis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(Blue ocean)</a:t>
            </a:r>
            <a:endParaRPr lang="en-US" sz="3200" b="1" dirty="0">
              <a:solidFill>
                <a:schemeClr val="accent2"/>
              </a:solidFill>
              <a:latin typeface="Gill Sans MT" pitchFamily="34" charset="0"/>
            </a:endParaRP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تحليل الاتجاه الرباعي الفرنسي</a:t>
            </a:r>
            <a:endParaRPr lang="en-US" sz="36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المدربة</a:t>
            </a:r>
            <a:endParaRPr lang="en-US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05000"/>
            <a:ext cx="7772400" cy="4419599"/>
          </a:xfrm>
        </p:spPr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د.سمية بنت عزت شرف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أستاذ مساعد بكلية التربية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وكيلة عمادة البحث العلمي للتطوع البحثي وبحوث التطوع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مديرة بيت خبرة رواء للاستشارات المهنية والنفسية والتربوية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ماجستير صحة نفسية إكلينيكية - جامعة أم القرى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دكتوراه ارشاد نفسي وبرامج ارشادية - جامعة أم القرى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مدربة معتمدة في التنمية البشرية والحوار الوطني</a:t>
            </a:r>
          </a:p>
          <a:p>
            <a:pPr algn="r" rtl="1">
              <a:buNone/>
            </a:pPr>
            <a:endParaRPr lang="ar-SA" dirty="0"/>
          </a:p>
          <a:p>
            <a:pPr algn="l" rtl="1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blue-ocean-matr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8000999" cy="50292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3_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543799" cy="4571999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/>
          <a:lstStyle/>
          <a:p>
            <a:pPr algn="ctr">
              <a:buNone/>
            </a:pPr>
            <a:r>
              <a:rPr lang="ar-SA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تمرين تحليل سوات</a:t>
            </a:r>
          </a:p>
          <a:p>
            <a:pPr algn="ctr">
              <a:buNone/>
            </a:pPr>
            <a:r>
              <a:rPr lang="en-US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Blue ocean</a:t>
            </a:r>
          </a:p>
          <a:p>
            <a:pPr algn="ctr">
              <a:buNone/>
            </a:pPr>
            <a:r>
              <a:rPr lang="ar-SA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للجامعة</a:t>
            </a:r>
            <a:endParaRPr lang="ar-SA" sz="60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Gill Sans MT" pitchFamily="34" charset="0"/>
              </a:rPr>
              <a:t> </a:t>
            </a:r>
            <a:r>
              <a:rPr lang="ar-SA" b="1" dirty="0" smtClean="0">
                <a:latin typeface="Gill Sans MT" pitchFamily="34" charset="0"/>
              </a:rPr>
              <a:t>واستشراف المستقبل</a:t>
            </a:r>
            <a:r>
              <a:rPr lang="en-US" b="1" dirty="0" smtClean="0">
                <a:latin typeface="Gill Sans MT" pitchFamily="34" charset="0"/>
              </a:rPr>
              <a:t> </a:t>
            </a:r>
            <a:r>
              <a:rPr lang="ar-SA" b="1" dirty="0" smtClean="0">
                <a:latin typeface="Gill Sans MT" pitchFamily="34" charset="0"/>
              </a:rPr>
              <a:t>تحليل الاحتياجات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الاستمارة المرفقة</a:t>
            </a: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5 دورات تدريبية مقترحة</a:t>
            </a: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3 اقتراحات أو مبادرات تطويرية للجامعة بشكل عام أو مجال عملك بشكل </a:t>
            </a:r>
            <a:r>
              <a:rPr lang="ar-SA" sz="3600" kern="1200" dirty="0" err="1" smtClean="0">
                <a:latin typeface="Traditional Arabic" pitchFamily="18" charset="-78"/>
                <a:cs typeface="Traditional Arabic" pitchFamily="18" charset="-78"/>
              </a:rPr>
              <a:t>خاص </a:t>
            </a:r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(برامج بكالوريوس أو ماجستير</a:t>
            </a:r>
            <a:r>
              <a:rPr lang="ar-SA" sz="36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جدول استشراف المستقبل</a:t>
            </a:r>
          </a:p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جدول </a:t>
            </a:r>
            <a:r>
              <a:rPr lang="ar-SA" sz="3600" kern="1200" dirty="0" err="1" smtClean="0">
                <a:latin typeface="Traditional Arabic" pitchFamily="18" charset="-78"/>
                <a:cs typeface="Traditional Arabic" pitchFamily="18" charset="-78"/>
              </a:rPr>
              <a:t>ماهي</a:t>
            </a:r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 احتياجاتك من الجامعة</a:t>
            </a:r>
            <a:endParaRPr lang="en-US" sz="36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الخطوات ال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للتخطيط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الاستراتيجي</a:t>
            </a:r>
            <a:b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7 steps of strategic planning</a:t>
            </a:r>
            <a:endParaRPr lang="en-US" sz="3800" dirty="0">
              <a:solidFill>
                <a:schemeClr val="bg2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79619" name="AutoShape 3"/>
          <p:cNvSpPr>
            <a:spLocks noChangeArrowheads="1"/>
          </p:cNvSpPr>
          <p:nvPr/>
        </p:nvSpPr>
        <p:spPr bwMode="auto">
          <a:xfrm>
            <a:off x="914400" y="1828800"/>
            <a:ext cx="6477000" cy="1295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الإعداد والتحضير لعملية التخطيط الاستراتيجي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>
                <a:solidFill>
                  <a:srgbClr val="0070C0"/>
                </a:solidFill>
              </a:rPr>
              <a:t>(التخطيط للتخطيط</a:t>
            </a:r>
            <a:r>
              <a:rPr lang="ar-SA" sz="2400" b="1" dirty="0" err="1" smtClean="0">
                <a:solidFill>
                  <a:srgbClr val="0070C0"/>
                </a:solidFill>
              </a:rPr>
              <a:t>)</a:t>
            </a:r>
            <a:endParaRPr lang="ar-SA" sz="2400" b="1" dirty="0" smtClean="0">
              <a:solidFill>
                <a:srgbClr val="0070C0"/>
              </a:solidFill>
            </a:endParaRPr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7543800" y="1828800"/>
            <a:ext cx="1371600" cy="1066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التخطيط</a:t>
            </a:r>
          </a:p>
        </p:txBody>
      </p:sp>
      <p:sp>
        <p:nvSpPr>
          <p:cNvPr id="879621" name="AutoShape 5"/>
          <p:cNvSpPr>
            <a:spLocks noChangeArrowheads="1"/>
          </p:cNvSpPr>
          <p:nvPr/>
        </p:nvSpPr>
        <p:spPr bwMode="auto">
          <a:xfrm>
            <a:off x="7543800" y="36576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التحليل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7543800" y="5105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الهوية</a:t>
            </a:r>
            <a:endParaRPr lang="ar-S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3657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</a:pPr>
            <a:r>
              <a:rPr lang="ar-SA" sz="2400" b="1" dirty="0" smtClean="0">
                <a:solidFill>
                  <a:srgbClr val="0070C0"/>
                </a:solidFill>
              </a:rPr>
              <a:t>تحليل البيئة الداخلية والخارجية</a:t>
            </a:r>
          </a:p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endParaRPr lang="ar-SA" sz="2400" b="1" dirty="0">
              <a:solidFill>
                <a:schemeClr val="folHlink"/>
              </a:solidFill>
              <a:latin typeface="Gill Sans MT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838200" y="5181600"/>
            <a:ext cx="6477000" cy="7620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ct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0070C0"/>
                </a:solidFill>
              </a:rPr>
              <a:t>صياغة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</a:rPr>
              <a:t>القيم والرسالة والرؤية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  <p:bldP spid="879620" grpId="0" animBg="1"/>
      <p:bldP spid="879621" grpId="0" animBg="1"/>
      <p:bldP spid="2" grpId="0" animBg="1"/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الخطوة الثالثة في التخطيط الاستراتيجي</a:t>
            </a:r>
            <a:endParaRPr lang="ar-SA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صياغة الهوية</a:t>
            </a:r>
          </a:p>
          <a:p>
            <a:pPr algn="r" rtl="1"/>
            <a:r>
              <a:rPr lang="en-US" sz="3600" kern="1200" dirty="0" smtClean="0">
                <a:latin typeface="Traditional Arabic" pitchFamily="18" charset="-78"/>
                <a:cs typeface="Traditional Arabic" pitchFamily="18" charset="-78"/>
              </a:rPr>
              <a:t>Values </a:t>
            </a:r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القيم</a:t>
            </a:r>
            <a:endParaRPr lang="en-US" sz="36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en-US" sz="3600" kern="1200" dirty="0" smtClean="0">
                <a:latin typeface="Traditional Arabic" pitchFamily="18" charset="-78"/>
                <a:cs typeface="Traditional Arabic" pitchFamily="18" charset="-78"/>
              </a:rPr>
              <a:t>Mission </a:t>
            </a:r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الرسالة</a:t>
            </a:r>
            <a:endParaRPr lang="en-US" sz="36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en-US" sz="3600" kern="1200" dirty="0" smtClean="0">
                <a:latin typeface="Traditional Arabic" pitchFamily="18" charset="-78"/>
                <a:cs typeface="Traditional Arabic" pitchFamily="18" charset="-78"/>
              </a:rPr>
              <a:t>Vision </a:t>
            </a:r>
            <a:r>
              <a:rPr lang="ar-SA" sz="3600" kern="1200" dirty="0" smtClean="0">
                <a:latin typeface="Traditional Arabic" pitchFamily="18" charset="-78"/>
                <a:cs typeface="Traditional Arabic" pitchFamily="18" charset="-78"/>
              </a:rPr>
              <a:t>الرؤية</a:t>
            </a:r>
            <a:endParaRPr lang="en-US" sz="3600" kern="12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467600" cy="838200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Gill Sans MT" pitchFamily="34" charset="0"/>
              </a:rPr>
              <a:t>Identity formulation</a:t>
            </a:r>
            <a:r>
              <a:rPr lang="ar-SA" sz="2800" dirty="0" smtClean="0">
                <a:solidFill>
                  <a:schemeClr val="bg2"/>
                </a:solidFill>
                <a:latin typeface="Gill Sans MT" pitchFamily="34" charset="0"/>
                <a:cs typeface="Tahoma" pitchFamily="34" charset="0"/>
              </a:rPr>
              <a:t>صياغة الهوية </a:t>
            </a:r>
            <a:r>
              <a:rPr lang="ar-SA" sz="2800" dirty="0" smtClean="0">
                <a:latin typeface="Gill Sans MT" pitchFamily="34" charset="0"/>
              </a:rPr>
              <a:t/>
            </a:r>
            <a:br>
              <a:rPr lang="ar-SA" sz="2800" dirty="0" smtClean="0">
                <a:latin typeface="Gill Sans MT" pitchFamily="34" charset="0"/>
              </a:rPr>
            </a:br>
            <a:endParaRPr lang="en-US" sz="2500" b="1" dirty="0">
              <a:solidFill>
                <a:schemeClr val="accent1"/>
              </a:solidFill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885764" name="AutoShape 4"/>
          <p:cNvSpPr>
            <a:spLocks noChangeArrowheads="1"/>
          </p:cNvSpPr>
          <p:nvPr/>
        </p:nvSpPr>
        <p:spPr bwMode="auto">
          <a:xfrm>
            <a:off x="2209800" y="1981200"/>
            <a:ext cx="5016500" cy="1054100"/>
          </a:xfrm>
          <a:prstGeom prst="downArrow">
            <a:avLst>
              <a:gd name="adj1" fmla="val 75009"/>
              <a:gd name="adj2" fmla="val 5001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rtl="1" eaLnBrk="0" hangingPunct="0"/>
            <a:r>
              <a:rPr lang="ar-SA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صياغة الهوية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5" name="AutoShape 5"/>
          <p:cNvSpPr>
            <a:spLocks noChangeArrowheads="1"/>
          </p:cNvSpPr>
          <p:nvPr/>
        </p:nvSpPr>
        <p:spPr bwMode="auto">
          <a:xfrm>
            <a:off x="2895600" y="3200400"/>
            <a:ext cx="3810000" cy="2882900"/>
          </a:xfrm>
          <a:prstGeom prst="roundRect">
            <a:avLst>
              <a:gd name="adj" fmla="val 12486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Values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1- القيم</a:t>
            </a:r>
          </a:p>
          <a:p>
            <a:pPr algn="ct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Mission </a:t>
            </a:r>
            <a:r>
              <a:rPr lang="ar-SA" sz="2400" b="1" dirty="0" smtClean="0">
                <a:solidFill>
                  <a:srgbClr val="A50021"/>
                </a:solidFill>
                <a:latin typeface="Gill Sans MT" pitchFamily="34" charset="0"/>
              </a:rPr>
              <a:t>2- الرسالة</a:t>
            </a:r>
            <a:endParaRPr lang="en-US" sz="2400" b="1" dirty="0">
              <a:solidFill>
                <a:srgbClr val="A50021"/>
              </a:solidFill>
              <a:latin typeface="Gill Sans MT" pitchFamily="34" charset="0"/>
            </a:endParaRPr>
          </a:p>
          <a:p>
            <a:pPr algn="ctr" defTabSz="7620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Gill Sans MT" pitchFamily="34" charset="0"/>
              </a:rPr>
              <a:t>Vision</a:t>
            </a:r>
            <a:r>
              <a:rPr lang="ar-SA" sz="2400" b="1" dirty="0" smtClean="0">
                <a:solidFill>
                  <a:srgbClr val="A50021"/>
                </a:solidFill>
              </a:rPr>
              <a:t>3- الرؤية </a:t>
            </a:r>
          </a:p>
          <a:p>
            <a:pPr algn="r" defTabSz="762000" eaLnBrk="0" hangingPunct="0">
              <a:spcBef>
                <a:spcPct val="20000"/>
              </a:spcBef>
            </a:pPr>
            <a:endParaRPr lang="en-US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766" name="AutoShape 6"/>
          <p:cNvSpPr>
            <a:spLocks noChangeArrowheads="1"/>
          </p:cNvSpPr>
          <p:nvPr/>
        </p:nvSpPr>
        <p:spPr bwMode="auto">
          <a:xfrm>
            <a:off x="8153400" y="533400"/>
            <a:ext cx="7620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ar-S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885764" grpId="0" animBg="1"/>
      <p:bldP spid="885765" grpId="0" animBg="1"/>
      <p:bldP spid="885766" grpId="0" animBg="1"/>
      <p:bldP spid="88576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3657600" cy="5105400"/>
          </a:xfrm>
          <a:prstGeom prst="rect">
            <a:avLst/>
          </a:prstGeom>
        </p:spPr>
      </p:pic>
      <p:pic>
        <p:nvPicPr>
          <p:cNvPr id="3" name="صورة 2" descr="Meeting_of_doctors_at_the_university_of_P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3886200" cy="51054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733800" y="228600"/>
            <a:ext cx="1960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دقيقة</a:t>
            </a:r>
            <a:r>
              <a:rPr lang="ar-SA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ar-SA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تأمل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زي المكاو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4191000" cy="4419600"/>
          </a:xfrm>
          <a:prstGeom prst="rect">
            <a:avLst/>
          </a:prstGeom>
        </p:spPr>
      </p:pic>
      <p:pic>
        <p:nvPicPr>
          <p:cNvPr id="3" name="صورة 2" descr="اللبس المكاو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8290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اتفاقيات</a:t>
            </a:r>
            <a:endParaRPr lang="en-US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3276600"/>
          </a:xfrm>
        </p:spPr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الجوالات صامتة</a:t>
            </a:r>
            <a:endParaRPr lang="en-US" sz="3600" dirty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الالتزام بالوقت</a:t>
            </a:r>
            <a:endParaRPr lang="en-US" sz="3600" dirty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المشاركة في النقاش والتمارين</a:t>
            </a:r>
            <a:endParaRPr lang="ar-SA" sz="3600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ar-SA" dirty="0"/>
          </a:p>
          <a:p>
            <a:pPr algn="l" rtl="1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8575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WordArt 4" descr="عمودي ضيق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58674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1"/>
            <a:r>
              <a:rPr lang="ar-S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القيم 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VALUES</a:t>
            </a:r>
            <a:endParaRPr lang="ar-SA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ctr"/>
            <a:r>
              <a:rPr lang="ar-SA" sz="4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تمرين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3600" kern="1200" dirty="0">
                <a:latin typeface="Traditional Arabic" pitchFamily="18" charset="-78"/>
                <a:cs typeface="Traditional Arabic" pitchFamily="18" charset="-78"/>
              </a:rPr>
              <a:t>قيم المنظمة </a:t>
            </a:r>
            <a:r>
              <a:rPr lang="ar-SA" sz="3600" kern="1200" dirty="0" err="1">
                <a:latin typeface="Traditional Arabic" pitchFamily="18" charset="-78"/>
                <a:cs typeface="Traditional Arabic" pitchFamily="18" charset="-78"/>
              </a:rPr>
              <a:t>هي:</a:t>
            </a:r>
            <a:endParaRPr lang="ar-SA" sz="3600" kern="1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ar-SA" sz="3600" kern="1200" dirty="0">
                <a:latin typeface="Traditional Arabic" pitchFamily="18" charset="-78"/>
                <a:cs typeface="Traditional Arabic" pitchFamily="18" charset="-78"/>
              </a:rPr>
              <a:t>1) مجموع ما تساويه المنظمة ماديا.</a:t>
            </a:r>
          </a:p>
          <a:p>
            <a:pPr algn="r" rtl="1">
              <a:buFont typeface="Wingdings" pitchFamily="2" charset="2"/>
              <a:buNone/>
            </a:pPr>
            <a:r>
              <a:rPr lang="ar-SA" sz="3600" kern="1200" dirty="0">
                <a:latin typeface="Traditional Arabic" pitchFamily="18" charset="-78"/>
                <a:cs typeface="Traditional Arabic" pitchFamily="18" charset="-78"/>
              </a:rPr>
              <a:t>2) ما يعتبره الأفراد والمنظمة ذا قيمة.</a:t>
            </a:r>
          </a:p>
          <a:p>
            <a:pPr algn="r" rtl="1">
              <a:buFont typeface="Wingdings" pitchFamily="2" charset="2"/>
              <a:buNone/>
            </a:pPr>
            <a:r>
              <a:rPr lang="ar-SA" sz="3600" kern="1200" dirty="0">
                <a:latin typeface="Traditional Arabic" pitchFamily="18" charset="-78"/>
                <a:cs typeface="Traditional Arabic" pitchFamily="18" charset="-78"/>
              </a:rPr>
              <a:t>3) مجموع رواتب أعضاء </a:t>
            </a:r>
            <a:r>
              <a:rPr lang="ar-SA" sz="3600" kern="1200" dirty="0" err="1">
                <a:latin typeface="Traditional Arabic" pitchFamily="18" charset="-78"/>
                <a:cs typeface="Traditional Arabic" pitchFamily="18" charset="-78"/>
              </a:rPr>
              <a:t>المنظمة </a:t>
            </a:r>
            <a:r>
              <a:rPr lang="ar-SA" sz="3600" kern="1200" dirty="0">
                <a:latin typeface="Traditional Arabic" pitchFamily="18" charset="-78"/>
                <a:cs typeface="Traditional Arabic" pitchFamily="18" charset="-78"/>
              </a:rPr>
              <a:t>(أو مجموعة قيم أوقاتهم</a:t>
            </a:r>
            <a:r>
              <a:rPr lang="ar-SA" sz="3600" kern="1200" dirty="0" err="1"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SA" sz="3600" kern="1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ar-SA" sz="3600" kern="1200" dirty="0">
                <a:latin typeface="Traditional Arabic" pitchFamily="18" charset="-78"/>
                <a:cs typeface="Traditional Arabic" pitchFamily="18" charset="-78"/>
              </a:rPr>
              <a:t>4) نظرة المنظمة لقيمة أعضائها من الناحية المعنوية.</a:t>
            </a:r>
            <a:endParaRPr lang="en-US" sz="36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840A0B4-D48C-493F-BFE1-C790723DA6CE}" type="slidenum">
              <a:rPr lang="ar-SA" sz="1000">
                <a:cs typeface="+mn-cs"/>
              </a:rPr>
              <a:pPr algn="r">
                <a:defRPr/>
              </a:pPr>
              <a:t>62</a:t>
            </a:fld>
            <a:endParaRPr lang="en-US" sz="1000">
              <a:cs typeface="+mn-cs"/>
            </a:endParaRP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68663" y="1828800"/>
            <a:ext cx="5799137" cy="3276600"/>
          </a:xfrm>
          <a:noFill/>
        </p:spPr>
        <p:txBody>
          <a:bodyPr lIns="92075" tIns="46038" rIns="92075" bIns="46038"/>
          <a:lstStyle/>
          <a:p>
            <a:pPr marL="819150" lvl="1" algn="r" defTabSz="762000">
              <a:buFont typeface="Wingdings" pitchFamily="2" charset="2"/>
              <a:buNone/>
            </a:pPr>
            <a:r>
              <a:rPr lang="ar-SA" dirty="0"/>
              <a:t>ما تؤمن </a:t>
            </a:r>
            <a:r>
              <a:rPr lang="ar-SA" dirty="0" err="1"/>
              <a:t>به</a:t>
            </a:r>
            <a:r>
              <a:rPr lang="ar-SA" dirty="0"/>
              <a:t> المنظمة من معايير:</a:t>
            </a:r>
            <a:endParaRPr lang="en-US" dirty="0"/>
          </a:p>
          <a:p>
            <a:pPr marL="1238250" lvl="2" algn="r" defTabSz="762000" rtl="1"/>
            <a:r>
              <a:rPr lang="ar-SA" dirty="0">
                <a:solidFill>
                  <a:schemeClr val="hlink"/>
                </a:solidFill>
              </a:rPr>
              <a:t>الأمانة</a:t>
            </a:r>
            <a:endParaRPr lang="en-US" dirty="0">
              <a:solidFill>
                <a:schemeClr val="hlink"/>
              </a:solidFill>
            </a:endParaRPr>
          </a:p>
          <a:p>
            <a:pPr marL="1238250" lvl="2" algn="r" defTabSz="762000" rtl="1"/>
            <a:r>
              <a:rPr lang="ar-SA" dirty="0"/>
              <a:t>التعاون</a:t>
            </a:r>
            <a:endParaRPr lang="en-US" dirty="0"/>
          </a:p>
          <a:p>
            <a:pPr marL="1238250" lvl="2" algn="r" defTabSz="762000" rtl="1"/>
            <a:r>
              <a:rPr lang="ar-SA" dirty="0">
                <a:solidFill>
                  <a:srgbClr val="0000FF"/>
                </a:solidFill>
              </a:rPr>
              <a:t>الإخلاص</a:t>
            </a:r>
            <a:endParaRPr lang="en-US" dirty="0">
              <a:solidFill>
                <a:srgbClr val="0000FF"/>
              </a:solidFill>
            </a:endParaRPr>
          </a:p>
          <a:p>
            <a:pPr marL="1238250" lvl="2" algn="r" defTabSz="762000" rtl="1"/>
            <a:r>
              <a:rPr lang="ar-SA" dirty="0"/>
              <a:t>التضحية</a:t>
            </a:r>
            <a:endParaRPr lang="en-US" dirty="0"/>
          </a:p>
          <a:p>
            <a:pPr marL="1238250" lvl="2" algn="r" defTabSz="762000" rtl="1"/>
            <a:r>
              <a:rPr lang="ar-SA" dirty="0">
                <a:solidFill>
                  <a:srgbClr val="008000"/>
                </a:solidFill>
              </a:rPr>
              <a:t>الولاء</a:t>
            </a:r>
            <a:endParaRPr lang="en-US" dirty="0">
              <a:solidFill>
                <a:srgbClr val="008000"/>
              </a:solidFill>
            </a:endParaRPr>
          </a:p>
          <a:p>
            <a:pPr marL="1238250" lvl="2" algn="r" defTabSz="762000" rtl="1"/>
            <a:r>
              <a:rPr lang="ar-SA" dirty="0"/>
              <a:t>احترام </a:t>
            </a:r>
            <a:r>
              <a:rPr lang="ar-SA" dirty="0" err="1"/>
              <a:t>المراجعين </a:t>
            </a:r>
            <a:r>
              <a:rPr lang="ar-SA" dirty="0"/>
              <a:t>(المستفيدين</a:t>
            </a:r>
            <a:r>
              <a:rPr lang="ar-SA" dirty="0" err="1"/>
              <a:t>)</a:t>
            </a:r>
            <a:endParaRPr lang="en-US" dirty="0"/>
          </a:p>
        </p:txBody>
      </p:sp>
      <p:sp>
        <p:nvSpPr>
          <p:cNvPr id="222212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قيم المنظمة</a:t>
            </a:r>
            <a:endParaRPr lang="en-US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22213" name="Group 4"/>
          <p:cNvGrpSpPr>
            <a:grpSpLocks/>
          </p:cNvGrpSpPr>
          <p:nvPr/>
        </p:nvGrpSpPr>
        <p:grpSpPr bwMode="auto">
          <a:xfrm>
            <a:off x="381000" y="2209800"/>
            <a:ext cx="2273300" cy="4013200"/>
            <a:chOff x="432" y="1352"/>
            <a:chExt cx="1432" cy="2528"/>
          </a:xfrm>
        </p:grpSpPr>
        <p:sp>
          <p:nvSpPr>
            <p:cNvPr id="1002501" name="Oval 5"/>
            <p:cNvSpPr>
              <a:spLocks noChangeArrowheads="1"/>
            </p:cNvSpPr>
            <p:nvPr/>
          </p:nvSpPr>
          <p:spPr bwMode="auto">
            <a:xfrm>
              <a:off x="1248" y="1352"/>
              <a:ext cx="616" cy="616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>
                <a:defRPr/>
              </a:pPr>
              <a:r>
                <a:rPr lang="ar-SA" sz="24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قيم</a:t>
              </a:r>
              <a:endPara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>
                <a:defRPr/>
              </a:pPr>
              <a:r>
                <a:rPr lang="ar-SA" sz="2400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الأفراد</a:t>
              </a:r>
              <a:endPara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2502" name="AutoShape 6"/>
            <p:cNvSpPr>
              <a:spLocks noChangeArrowheads="1"/>
            </p:cNvSpPr>
            <p:nvPr/>
          </p:nvSpPr>
          <p:spPr bwMode="auto">
            <a:xfrm>
              <a:off x="432" y="2312"/>
              <a:ext cx="1432" cy="328"/>
            </a:xfrm>
            <a:prstGeom prst="roundRect">
              <a:avLst>
                <a:gd name="adj" fmla="val 12486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>
                <a:defRPr/>
              </a:pPr>
              <a:r>
                <a:rPr lang="ar-SA" sz="2400" b="1">
                  <a:solidFill>
                    <a:srgbClr val="990066"/>
                  </a:solidFill>
                  <a:latin typeface="Times New Roman" pitchFamily="18" charset="0"/>
                  <a:cs typeface="Times New Roman" pitchFamily="18" charset="0"/>
                </a:rPr>
                <a:t>توافق القيم</a:t>
              </a:r>
              <a:endParaRPr lang="en-US" sz="2400" b="1">
                <a:solidFill>
                  <a:srgbClr val="99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2503" name="Oval 7"/>
            <p:cNvSpPr>
              <a:spLocks noChangeArrowheads="1"/>
            </p:cNvSpPr>
            <p:nvPr/>
          </p:nvSpPr>
          <p:spPr bwMode="auto">
            <a:xfrm>
              <a:off x="432" y="1352"/>
              <a:ext cx="616" cy="616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قيم</a:t>
              </a:r>
              <a:endParaRPr lang="en-US" sz="20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000" b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المنظمة</a:t>
              </a:r>
              <a:endParaRPr lang="en-US" sz="20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2504" name="AutoShape 8"/>
            <p:cNvSpPr>
              <a:spLocks noChangeArrowheads="1"/>
            </p:cNvSpPr>
            <p:nvPr/>
          </p:nvSpPr>
          <p:spPr bwMode="auto">
            <a:xfrm>
              <a:off x="432" y="2936"/>
              <a:ext cx="1432" cy="328"/>
            </a:xfrm>
            <a:prstGeom prst="roundRect">
              <a:avLst>
                <a:gd name="adj" fmla="val 12486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>
                <a:defRPr/>
              </a:pPr>
              <a:r>
                <a:rPr lang="ar-SA" sz="2400" b="1">
                  <a:solidFill>
                    <a:srgbClr val="990066"/>
                  </a:solidFill>
                  <a:latin typeface="Times New Roman" pitchFamily="18" charset="0"/>
                  <a:cs typeface="Times New Roman" pitchFamily="18" charset="0"/>
                </a:rPr>
                <a:t>رسالة متفق عليها</a:t>
              </a:r>
              <a:endParaRPr lang="en-US" sz="2400" b="1">
                <a:solidFill>
                  <a:srgbClr val="99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2505" name="AutoShape 9"/>
            <p:cNvSpPr>
              <a:spLocks noChangeArrowheads="1"/>
            </p:cNvSpPr>
            <p:nvPr/>
          </p:nvSpPr>
          <p:spPr bwMode="auto">
            <a:xfrm>
              <a:off x="432" y="3552"/>
              <a:ext cx="1432" cy="328"/>
            </a:xfrm>
            <a:prstGeom prst="roundRect">
              <a:avLst>
                <a:gd name="adj" fmla="val 12486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>
                <a:defRPr/>
              </a:pPr>
              <a:r>
                <a:rPr lang="ar-SA" sz="2400" b="1">
                  <a:solidFill>
                    <a:srgbClr val="990066"/>
                  </a:solidFill>
                  <a:latin typeface="Times New Roman" pitchFamily="18" charset="0"/>
                  <a:cs typeface="Times New Roman" pitchFamily="18" charset="0"/>
                </a:rPr>
                <a:t>ولاء وروابط عاطفية</a:t>
              </a:r>
              <a:endParaRPr lang="en-US" sz="2400" b="1">
                <a:solidFill>
                  <a:srgbClr val="99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219" name="Line 10"/>
            <p:cNvSpPr>
              <a:spLocks noChangeShapeType="1"/>
            </p:cNvSpPr>
            <p:nvPr/>
          </p:nvSpPr>
          <p:spPr bwMode="auto">
            <a:xfrm>
              <a:off x="764" y="2020"/>
              <a:ext cx="0" cy="28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2220" name="Line 11"/>
            <p:cNvSpPr>
              <a:spLocks noChangeShapeType="1"/>
            </p:cNvSpPr>
            <p:nvPr/>
          </p:nvSpPr>
          <p:spPr bwMode="auto">
            <a:xfrm>
              <a:off x="1580" y="2020"/>
              <a:ext cx="0" cy="28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2221" name="Line 12"/>
            <p:cNvSpPr>
              <a:spLocks noChangeShapeType="1"/>
            </p:cNvSpPr>
            <p:nvPr/>
          </p:nvSpPr>
          <p:spPr bwMode="auto">
            <a:xfrm>
              <a:off x="1148" y="2692"/>
              <a:ext cx="0" cy="24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22222" name="Line 13"/>
            <p:cNvSpPr>
              <a:spLocks noChangeShapeType="1"/>
            </p:cNvSpPr>
            <p:nvPr/>
          </p:nvSpPr>
          <p:spPr bwMode="auto">
            <a:xfrm>
              <a:off x="1148" y="3316"/>
              <a:ext cx="0" cy="24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2223" name="AutoShape 14"/>
          <p:cNvSpPr>
            <a:spLocks noChangeArrowheads="1"/>
          </p:cNvSpPr>
          <p:nvPr/>
        </p:nvSpPr>
        <p:spPr bwMode="auto">
          <a:xfrm>
            <a:off x="2895600" y="5181600"/>
            <a:ext cx="6019800" cy="1295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2" algn="r"/>
            <a:r>
              <a:rPr lang="ar-S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قيم الأفراد لا تتغير بتغير قيم المنظمة.  </a:t>
            </a:r>
          </a:p>
          <a:p>
            <a:pPr lvl="2" algn="r"/>
            <a:r>
              <a:rPr lang="ar-S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تجب العناية بقيم الأفراد: (المال، المحسوبية.. ) 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2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2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2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2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مستويات</a:t>
            </a:r>
            <a:r>
              <a:rPr lang="ar-SA" b="1" dirty="0" smtClean="0">
                <a:solidFill>
                  <a:srgbClr val="7030A0"/>
                </a:solidFill>
              </a:rPr>
              <a:t>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القيم</a:t>
            </a:r>
            <a:endParaRPr lang="ar-SA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5029200"/>
          </a:xfrm>
        </p:spPr>
        <p:txBody>
          <a:bodyPr>
            <a:noAutofit/>
          </a:bodyPr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قيم المنظمة هي مظلة جامعة لمنظومة المبادئ والسلوكيات والممارسات الاحترافية الواجب تبنيها من قبل المنظمة وتتشكل في 3 مستويات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رئيسية:</a:t>
            </a:r>
            <a:endParaRPr lang="ar-SA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b="1" u="sng" kern="1200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مستوى الفرد: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وتشمل القيم المؤسسية التي نحتاج أن يتمتع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 كل فرد في المنظمة.</a:t>
            </a:r>
          </a:p>
          <a:p>
            <a:pPr algn="r" rtl="1"/>
            <a:r>
              <a:rPr lang="ar-SA" sz="3200" b="1" u="sng" kern="1200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مستوى المجموعة: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وتشمل تحديد القيم المؤسسية التي يجب أن تتمتع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 كافة التشكيلات الادارية في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المنظمة (كلية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, عمادة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مساندة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ادارة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قسم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لجنة....).</a:t>
            </a:r>
            <a:endParaRPr lang="ar-SA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b="1" u="sng" kern="1200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مستوى المنظمة: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وتشمل تحديد القيم المؤسسية التي ترغب المنظمة أن تعرف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 لدى الأطراف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الخارجية (المستفيد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الداعم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, الجهات الحكومية والخاصة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2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طريقة</a:t>
            </a:r>
            <a:r>
              <a:rPr lang="ar-SA" b="1" dirty="0" smtClean="0">
                <a:solidFill>
                  <a:srgbClr val="7030A0"/>
                </a:solidFill>
              </a:rPr>
              <a:t>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اختيار القيم</a:t>
            </a:r>
            <a:endParaRPr lang="ar-SA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العمل فرديا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ورقة بيضاء فارغة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نتبع التعليمات خطوة خطوة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أولا: القيم على مستوى الأفراد</a:t>
            </a:r>
            <a:endParaRPr lang="ar-SA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اكتب القيم التي ترى ضرورة وجودها على مستوى الأفراد في الجامعة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واكتب في الفراغات القيم التي ترى ضرورة وجودها على مستوى الأفراد في الجامعة ولم يتم ذكرها</a:t>
            </a:r>
          </a:p>
          <a:p>
            <a:pPr algn="r" rtl="1"/>
            <a:r>
              <a:rPr lang="ar-SA" sz="3200" b="1" kern="1200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اختر من القيم 6</a:t>
            </a:r>
            <a:endParaRPr lang="ar-SA" sz="3200" b="1" kern="1200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8" cy="5730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4163"/>
                <a:gridCol w="1464163"/>
                <a:gridCol w="1382710"/>
                <a:gridCol w="1497226"/>
                <a:gridCol w="1284218"/>
                <a:gridCol w="1692498"/>
              </a:tblGrid>
              <a:tr h="216024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3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القيم على مستوى الأفراد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الأخلاق</a:t>
                      </a:r>
                      <a:r>
                        <a:rPr lang="ar-SA" sz="2800" baseline="0" dirty="0" smtClean="0"/>
                        <a:t> الحسنة</a:t>
                      </a: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الولاء</a:t>
                      </a:r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التعليم المستمر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الثقافة</a:t>
                      </a:r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التركيز</a:t>
                      </a:r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الرضا</a:t>
                      </a:r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104619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الاخلاص والنية الحسنة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المبادرة</a:t>
                      </a:r>
                      <a:endParaRPr lang="en-US" sz="2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توسع المدارك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  <a:p>
                      <a:pPr algn="ctr" rtl="1"/>
                      <a:endParaRPr lang="en-US" sz="2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الجدية والاجتهاد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الصبر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الحكمة</a:t>
                      </a:r>
                    </a:p>
                    <a:p>
                      <a:pPr algn="ctr" rtl="1"/>
                      <a:endParaRPr lang="ar-SA" sz="2800" dirty="0"/>
                    </a:p>
                  </a:txBody>
                  <a:tcPr/>
                </a:tc>
              </a:tr>
              <a:tr h="7775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الاستقلالية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  <a:p>
                      <a:pPr algn="ctr" rtl="1"/>
                      <a:r>
                        <a:rPr lang="ar-SA" sz="2800" dirty="0" smtClean="0"/>
                        <a:t>الانجاز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الاصرار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المسؤولية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التميز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الأمان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</a:tr>
              <a:tr h="35332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الانضباط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العزيمة والمثابرة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اختر 6 من القيم بناء على قوة التمثيل والأهمية لك</a:t>
            </a:r>
            <a:endParaRPr lang="ar-SA" sz="32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838200" y="2667000"/>
          <a:ext cx="8001000" cy="1844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8580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القيم الأعلى أهمية 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وتمثيلا </a:t>
                      </a: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(6 قيمة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ar-SA" sz="3800" b="1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3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3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اختر 3 من القيم بناء على قوة التمثيل والأهمية لك</a:t>
            </a:r>
            <a:endParaRPr lang="ar-SA" sz="32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914400" y="2819400"/>
          <a:ext cx="7710735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0245"/>
                <a:gridCol w="2570245"/>
                <a:gridCol w="2570245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القيم الأعلى أهمية 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وتمثيلا </a:t>
                      </a: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(3 قيم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ar-SA" sz="38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40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ثانيا: القيم على مستوى المجموعة</a:t>
            </a:r>
            <a:endParaRPr lang="ar-SA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اكتب القيم التي ترى ضرورة وجودها على مستوى المجموعة في الجامعة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واكتب في الفراغات القيم التي ترى ضرورة وجودها على مستوى المجموعة في الجامعة ولم يتم ذكرها</a:t>
            </a:r>
          </a:p>
          <a:p>
            <a:pPr algn="r" rtl="1"/>
            <a:r>
              <a:rPr lang="ar-SA" sz="3200" b="1" kern="1200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اختر من القيم 3</a:t>
            </a:r>
            <a:endParaRPr lang="ar-SA" sz="3200" b="1" kern="1200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البرنامج والتوقيت</a:t>
            </a:r>
            <a:endParaRPr lang="en-US" b="1" dirty="0" smtClean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200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9:00 AM – 10.15 AM (Period 1) </a:t>
            </a:r>
            <a:r>
              <a:rPr lang="ar-SA" dirty="0" smtClean="0">
                <a:latin typeface="Gill Sans MT" pitchFamily="34" charset="0"/>
              </a:rPr>
              <a:t>الجزء الأول </a:t>
            </a:r>
            <a:endParaRPr lang="en-US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10.15 AM – 10.30 AM (Coffee break)</a:t>
            </a:r>
            <a:r>
              <a:rPr lang="ar-SA" dirty="0">
                <a:latin typeface="Gill Sans MT" pitchFamily="34" charset="0"/>
              </a:rPr>
              <a:t> </a:t>
            </a:r>
            <a:r>
              <a:rPr lang="ar-SA" dirty="0" smtClean="0">
                <a:latin typeface="Gill Sans MT" pitchFamily="34" charset="0"/>
              </a:rPr>
              <a:t>استراحة 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10.30 AM – 12.30 PM (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Period 1I</a:t>
            </a:r>
            <a:r>
              <a:rPr lang="en-US" dirty="0" smtClean="0">
                <a:latin typeface="Gill Sans MT" pitchFamily="34" charset="0"/>
              </a:rPr>
              <a:t>)</a:t>
            </a:r>
            <a:r>
              <a:rPr lang="ar-SA" dirty="0">
                <a:latin typeface="Gill Sans MT" pitchFamily="34" charset="0"/>
              </a:rPr>
              <a:t> الجزء </a:t>
            </a:r>
            <a:r>
              <a:rPr lang="ar-SA" dirty="0" smtClean="0">
                <a:latin typeface="Gill Sans MT" pitchFamily="34" charset="0"/>
              </a:rPr>
              <a:t>الثاني 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12.30 PM – 01.00 PM (Prayer)</a:t>
            </a:r>
            <a:r>
              <a:rPr lang="ar-SA" dirty="0">
                <a:latin typeface="Gill Sans MT" pitchFamily="34" charset="0"/>
              </a:rPr>
              <a:t> </a:t>
            </a:r>
            <a:r>
              <a:rPr lang="ar-SA" dirty="0" smtClean="0">
                <a:latin typeface="Gill Sans MT" pitchFamily="34" charset="0"/>
              </a:rPr>
              <a:t>الصلاة 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01.00 PM –2.30 PM (Period 1II) </a:t>
            </a:r>
            <a:r>
              <a:rPr lang="ar-SA" dirty="0">
                <a:latin typeface="Gill Sans MT" pitchFamily="34" charset="0"/>
              </a:rPr>
              <a:t>الجزء </a:t>
            </a:r>
            <a:r>
              <a:rPr lang="ar-SA" dirty="0" smtClean="0">
                <a:latin typeface="Gill Sans MT" pitchFamily="34" charset="0"/>
              </a:rPr>
              <a:t>الثالث</a:t>
            </a:r>
            <a:endParaRPr lang="en-US" dirty="0" smtClean="0">
              <a:latin typeface="Gill Sans MT" pitchFamily="34" charset="0"/>
            </a:endParaRPr>
          </a:p>
          <a:p>
            <a:endParaRPr lang="en-US" dirty="0" smtClean="0">
              <a:latin typeface="Gill Sans MT" pitchFamily="34" charset="0"/>
            </a:endParaRPr>
          </a:p>
          <a:p>
            <a:pPr>
              <a:buNone/>
            </a:pPr>
            <a:endParaRPr lang="en-US" dirty="0" smtClean="0">
              <a:latin typeface="Gill Sans MT" pitchFamily="34" charset="0"/>
            </a:endParaRPr>
          </a:p>
        </p:txBody>
      </p:sp>
      <p:pic>
        <p:nvPicPr>
          <p:cNvPr id="4" name="Picture 4" descr="http://johinanews.net/upload/c8d19b5d46a71221f4b4442b8cb158fb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28599" y="707533"/>
          <a:ext cx="8735892" cy="54646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35600"/>
                <a:gridCol w="1535600"/>
                <a:gridCol w="1450174"/>
                <a:gridCol w="1445917"/>
                <a:gridCol w="1219200"/>
                <a:gridCol w="1549401"/>
              </a:tblGrid>
              <a:tr h="752157">
                <a:tc gridSpan="6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8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القيم على مستوى المجموعة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171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العمل الجماعي والتعاون</a:t>
                      </a:r>
                    </a:p>
                    <a:p>
                      <a:pPr algn="ctr" rtl="1"/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التآلف والانسجام والتناغم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تقبل الأخر</a:t>
                      </a:r>
                    </a:p>
                    <a:p>
                      <a:pPr algn="ctr" rtl="1"/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مواجهة الصعوبات</a:t>
                      </a:r>
                    </a:p>
                    <a:p>
                      <a:pPr algn="ctr" rtl="1"/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عدم الانحناء للضغوط</a:t>
                      </a:r>
                    </a:p>
                    <a:p>
                      <a:pPr algn="ctr" rtl="1"/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التخطيط والرؤية المستقبلية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15385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الكفاءة والفعالية</a:t>
                      </a:r>
                    </a:p>
                    <a:p>
                      <a:pPr algn="ctr" rtl="1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النظام والدقة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latin typeface="Times New Roman"/>
                          <a:ea typeface="Times New Roman"/>
                        </a:rPr>
                        <a:t>النجاح</a:t>
                      </a:r>
                      <a:endParaRPr lang="en-US" sz="2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الاحترام المتبادل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التضحية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الخصوصية</a:t>
                      </a:r>
                      <a:endParaRPr lang="ar-SA" sz="2800" dirty="0"/>
                    </a:p>
                  </a:txBody>
                  <a:tcPr/>
                </a:tc>
              </a:tr>
              <a:tr h="115685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الوسطية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latin typeface="Times New Roman"/>
                          <a:ea typeface="Times New Roman"/>
                        </a:rPr>
                        <a:t>التسامح</a:t>
                      </a:r>
                      <a:endParaRPr lang="en-US" sz="2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latin typeface="Times New Roman"/>
                          <a:ea typeface="Times New Roman"/>
                        </a:rPr>
                        <a:t>الايجابية</a:t>
                      </a:r>
                      <a:endParaRPr lang="en-US" sz="28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المرونة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اختر 3 من القيم بناء على قوة التمثيل والأهمية لك</a:t>
            </a:r>
            <a:endParaRPr lang="ar-SA" sz="32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914401" y="2438400"/>
          <a:ext cx="8015538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1846"/>
                <a:gridCol w="2671846"/>
                <a:gridCol w="267184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القيم الأعلى أهمية 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وتمثيلا </a:t>
                      </a: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(3 قيم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ar-SA" sz="38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40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sz="32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ثالثا: القيم على مستوى المنظمة</a:t>
            </a:r>
            <a:endParaRPr lang="ar-SA" sz="32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اكتب القيم التي ترى ضرورة وجودها على مستوى المنظمة في الجامعة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واكتب في الفراغات القيم التي ترى ضرورة وجودها على مستوى المنظمة في الجامعة ولم يتم ذكرها</a:t>
            </a:r>
          </a:p>
          <a:p>
            <a:pPr algn="r" rtl="1"/>
            <a:r>
              <a:rPr lang="ar-SA" sz="3200" b="1" kern="1200" dirty="0" smtClean="0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اختر من القيم 3</a:t>
            </a:r>
            <a:endParaRPr lang="ar-SA" sz="3200" b="1" kern="1200" dirty="0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8" cy="5577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4163"/>
                <a:gridCol w="1464163"/>
                <a:gridCol w="1382710"/>
                <a:gridCol w="1497226"/>
                <a:gridCol w="1284218"/>
                <a:gridCol w="1692498"/>
              </a:tblGrid>
              <a:tr h="216024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القيم على مستوى المنظمة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الالتزام بالمنهج الاسلامي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مواكبة التطور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المهنية</a:t>
                      </a:r>
                      <a:r>
                        <a:rPr lang="ar-SA" sz="2400" baseline="0" dirty="0" smtClean="0"/>
                        <a:t> والاحترافية في العمل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التطوير والتحسين الدائم</a:t>
                      </a:r>
                    </a:p>
                    <a:p>
                      <a:pPr algn="ctr" rtl="1"/>
                      <a:endParaRPr lang="ar-SA" sz="2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الابداع والابتكار </a:t>
                      </a:r>
                    </a:p>
                    <a:p>
                      <a:pPr algn="ctr" rtl="1"/>
                      <a:endParaRPr lang="ar-SA" sz="2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المصداقية و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الشفافية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104619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الجودة والإتقان</a:t>
                      </a:r>
                    </a:p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نقل وتوطين المعرفة والتقنية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الصدق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latin typeface="Times New Roman"/>
                          <a:ea typeface="Times New Roman"/>
                          <a:cs typeface="+mn-cs"/>
                        </a:rPr>
                        <a:t>والأمانة والنزاهة العلمية</a:t>
                      </a: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القيادة والريادة والصدارة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الاقتصاد المعرفي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latin typeface="Times New Roman"/>
                          <a:ea typeface="Times New Roman"/>
                          <a:cs typeface="+mn-cs"/>
                        </a:rPr>
                        <a:t>احترام الملكية الفكرية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dirty="0"/>
                    </a:p>
                  </a:txBody>
                  <a:tcPr/>
                </a:tc>
              </a:tr>
              <a:tr h="77759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latin typeface="Times New Roman"/>
                          <a:ea typeface="Times New Roman"/>
                          <a:cs typeface="+mn-cs"/>
                        </a:rPr>
                        <a:t>تكافؤ الفرص</a:t>
                      </a:r>
                      <a:r>
                        <a:rPr lang="ar-SA" sz="2400" dirty="0" smtClean="0"/>
                        <a:t> والعدالة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latin typeface="Times New Roman"/>
                          <a:ea typeface="Times New Roman"/>
                          <a:cs typeface="+mn-cs"/>
                        </a:rPr>
                        <a:t> والمساواة في العمل</a:t>
                      </a: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الاعتزاز بقدسية المكان</a:t>
                      </a:r>
                      <a:endParaRPr lang="ar-SA" sz="2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الانتماء الوطني</a:t>
                      </a:r>
                      <a:endParaRPr lang="ar-S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العمل التطوعي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خدمة ضيوف الرحمن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الهوية</a:t>
                      </a:r>
                      <a:r>
                        <a:rPr lang="ar-SA" sz="2400" baseline="0" dirty="0" smtClean="0"/>
                        <a:t> المكية</a:t>
                      </a:r>
                      <a:endParaRPr lang="ar-SA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اختر 3 من القيم بناء على قوة التمثيل والأهمية لك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8153400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القيم الأعلى أهمية 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وتمثيلا </a:t>
                      </a:r>
                      <a:r>
                        <a:rPr lang="ar-SA" sz="3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(3 قيم</a:t>
                      </a:r>
                      <a:r>
                        <a:rPr lang="ar-SA" sz="3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ar-SA" sz="38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40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sz="32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رابعا: القيم النهائية للجامعة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اكتب القيم التي اخترتها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على:</a:t>
            </a:r>
            <a:endParaRPr lang="ar-SA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مستوى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الأفراد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= 3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مستوى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المجموعة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= 3</a:t>
            </a:r>
          </a:p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مستوى </a:t>
            </a:r>
            <a:r>
              <a:rPr lang="ar-SA" sz="3200" kern="1200" dirty="0" err="1" smtClean="0">
                <a:latin typeface="Traditional Arabic" pitchFamily="18" charset="-78"/>
                <a:cs typeface="Traditional Arabic" pitchFamily="18" charset="-78"/>
              </a:rPr>
              <a:t>المنظمة </a:t>
            </a:r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WordArt 2" descr="عمودي ضيق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9342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1"/>
            <a:r>
              <a:rPr lang="ar-S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الرسالة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Mission</a:t>
            </a:r>
            <a:endParaRPr lang="ar-SA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ctr"/>
            <a:r>
              <a:rPr lang="ar-SA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تمرين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3200" kern="1200" dirty="0">
                <a:latin typeface="Traditional Arabic" pitchFamily="18" charset="-78"/>
                <a:cs typeface="Traditional Arabic" pitchFamily="18" charset="-78"/>
              </a:rPr>
              <a:t>رسالة المنظمة </a:t>
            </a:r>
            <a:r>
              <a:rPr lang="ar-SA" sz="3200" kern="1200" dirty="0" err="1">
                <a:latin typeface="Traditional Arabic" pitchFamily="18" charset="-78"/>
                <a:cs typeface="Traditional Arabic" pitchFamily="18" charset="-78"/>
              </a:rPr>
              <a:t>هي:</a:t>
            </a:r>
            <a:endParaRPr lang="ar-SA" sz="3200" kern="1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kern="1200" dirty="0">
                <a:latin typeface="Traditional Arabic" pitchFamily="18" charset="-78"/>
                <a:cs typeface="Traditional Arabic" pitchFamily="18" charset="-78"/>
              </a:rPr>
              <a:t>اختصاصات المنظمة كما يحددها نظامها الأساسي.</a:t>
            </a:r>
          </a:p>
          <a:p>
            <a:pPr algn="r" rtl="1"/>
            <a:r>
              <a:rPr lang="ar-SA" sz="3200" kern="1200" dirty="0">
                <a:latin typeface="Traditional Arabic" pitchFamily="18" charset="-78"/>
                <a:cs typeface="Traditional Arabic" pitchFamily="18" charset="-78"/>
              </a:rPr>
              <a:t>عبارة تلخص الغاية من المنظمة وما هي طبيعتها.</a:t>
            </a:r>
          </a:p>
          <a:p>
            <a:pPr algn="r" rtl="1"/>
            <a:r>
              <a:rPr lang="ar-SA" sz="3200" kern="1200" dirty="0">
                <a:latin typeface="Traditional Arabic" pitchFamily="18" charset="-78"/>
                <a:cs typeface="Traditional Arabic" pitchFamily="18" charset="-78"/>
              </a:rPr>
              <a:t>شعار المنظمة الذي يرفعه أفرادها وتجذب </a:t>
            </a:r>
            <a:r>
              <a:rPr lang="ar-SA" sz="3200" kern="1200" dirty="0" err="1">
                <a:latin typeface="Traditional Arabic" pitchFamily="18" charset="-78"/>
                <a:cs typeface="Traditional Arabic" pitchFamily="18" charset="-78"/>
              </a:rPr>
              <a:t>به</a:t>
            </a:r>
            <a:r>
              <a:rPr lang="ar-SA" sz="3200" kern="1200" dirty="0">
                <a:latin typeface="Traditional Arabic" pitchFamily="18" charset="-78"/>
                <a:cs typeface="Traditional Arabic" pitchFamily="18" charset="-78"/>
              </a:rPr>
              <a:t> جمهورها.</a:t>
            </a:r>
          </a:p>
          <a:p>
            <a:pPr algn="r" rtl="1"/>
            <a:r>
              <a:rPr lang="ar-SA" sz="3200" kern="1200" dirty="0">
                <a:latin typeface="Traditional Arabic" pitchFamily="18" charset="-78"/>
                <a:cs typeface="Traditional Arabic" pitchFamily="18" charset="-78"/>
              </a:rPr>
              <a:t>توجهات المنظرين والموجهين في المنظمة.</a:t>
            </a:r>
            <a:endParaRPr lang="en-US" sz="32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aa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3810000" cy="47244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629400" y="1828800"/>
            <a:ext cx="2362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عالمي أم محلي</a:t>
            </a:r>
            <a:endParaRPr lang="ar-SA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48400" y="2743200"/>
            <a:ext cx="2755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سعر غالي أم معقول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953000" y="37338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الطعام مقدم بشكل حسن أم 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مقرف</a:t>
            </a:r>
            <a:endParaRPr lang="ar-SA" sz="40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96000" y="5334000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الطعام جيد أم سيء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ChangeArrowheads="1"/>
          </p:cNvSpPr>
          <p:nvPr/>
        </p:nvSpPr>
        <p:spPr bwMode="auto">
          <a:xfrm>
            <a:off x="4495800" y="1981200"/>
            <a:ext cx="43434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Monotype Sorts" pitchFamily="2" charset="2"/>
              <a:buNone/>
            </a:pPr>
            <a:r>
              <a:rPr lang="ar-SA" alt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rPr>
              <a:t>ثانيا </a:t>
            </a:r>
            <a:r>
              <a:rPr lang="ar-SA" altLang="en-US" sz="4000" b="1" dirty="0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rPr>
              <a:t>- تعريف </a:t>
            </a:r>
            <a:r>
              <a:rPr lang="ar-SA" altLang="en-US" sz="4000" b="1" dirty="0" err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rPr>
              <a:t>الرسالة :</a:t>
            </a:r>
            <a:endParaRPr lang="ar-SA" altLang="ar-SA" sz="4000" b="1" dirty="0">
              <a:solidFill>
                <a:schemeClr val="bg1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995331" name="Rectangle 3"/>
          <p:cNvSpPr>
            <a:spLocks noChangeArrowheads="1"/>
          </p:cNvSpPr>
          <p:nvPr/>
        </p:nvSpPr>
        <p:spPr bwMode="auto">
          <a:xfrm>
            <a:off x="1828800" y="2971800"/>
            <a:ext cx="662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Monotype Sorts" pitchFamily="2" charset="2"/>
              <a:buNone/>
            </a:pP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الهدف الأساسي </a:t>
            </a:r>
            <a:r>
              <a:rPr lang="ar-SA" altLang="en-US" sz="3200" dirty="0" err="1">
                <a:latin typeface="Traditional Arabic" pitchFamily="18" charset="-78"/>
                <a:cs typeface="Traditional Arabic" pitchFamily="18" charset="-78"/>
              </a:rPr>
              <a:t>للمنظمة..</a:t>
            </a: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 أسباب 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وجودها؟من </a:t>
            </a:r>
            <a:r>
              <a:rPr lang="ar-SA" altLang="en-US" sz="3200" dirty="0" err="1" smtClean="0">
                <a:latin typeface="Traditional Arabic" pitchFamily="18" charset="-78"/>
                <a:cs typeface="Traditional Arabic" pitchFamily="18" charset="-78"/>
              </a:rPr>
              <a:t>نحن؟</a:t>
            </a:r>
            <a:r>
              <a:rPr lang="ar-SA" altLang="en-US" sz="3200" dirty="0" smtClean="0">
                <a:latin typeface="Traditional Arabic" pitchFamily="18" charset="-78"/>
                <a:cs typeface="Traditional Arabic" pitchFamily="18" charset="-78"/>
              </a:rPr>
              <a:t> وماذا </a:t>
            </a:r>
            <a:r>
              <a:rPr lang="ar-SA" altLang="en-US" sz="3200" dirty="0" err="1" smtClean="0">
                <a:latin typeface="Traditional Arabic" pitchFamily="18" charset="-78"/>
                <a:cs typeface="Traditional Arabic" pitchFamily="18" charset="-78"/>
              </a:rPr>
              <a:t>نفعل؟</a:t>
            </a:r>
            <a:endParaRPr lang="ar-SA" altLang="en-US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Monotype Sorts" pitchFamily="2" charset="2"/>
              <a:buNone/>
            </a:pPr>
            <a:endParaRPr lang="ar-SA" altLang="ar-SA" sz="3600" b="1" dirty="0">
              <a:solidFill>
                <a:schemeClr val="bg2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2362200" y="838200"/>
            <a:ext cx="4400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altLang="en-US" sz="4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عناصر صياغة الهوية </a:t>
            </a:r>
            <a:endParaRPr lang="en-US" sz="40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9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0" grpId="0" animBg="1"/>
      <p:bldP spid="995331" grpId="0"/>
      <p:bldP spid="144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مخرجات</a:t>
            </a:r>
            <a:r>
              <a:rPr lang="ar-SA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ar-SA" b="1" dirty="0" smtClean="0">
                <a:solidFill>
                  <a:srgbClr val="000099"/>
                </a:solidFill>
                <a:latin typeface="Gill Sans MT" pitchFamily="34" charset="0"/>
              </a:rPr>
              <a:t>التعلم</a:t>
            </a:r>
            <a:r>
              <a:rPr lang="ar-SA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199"/>
          </a:xfrm>
        </p:spPr>
        <p:txBody>
          <a:bodyPr/>
          <a:lstStyle/>
          <a:p>
            <a:pPr algn="r" rtl="1"/>
            <a:r>
              <a:rPr lang="ar-SA" sz="3600" b="1" u="sng" dirty="0" smtClean="0">
                <a:solidFill>
                  <a:srgbClr val="008000"/>
                </a:solidFill>
                <a:latin typeface="Traditional Arabic" pitchFamily="18" charset="-78"/>
                <a:cs typeface="Traditional Arabic" pitchFamily="18" charset="-78"/>
              </a:rPr>
              <a:t>بنهاية هذه الدورة سيتمكن المتدرب والمتدربة من:</a:t>
            </a:r>
            <a:endParaRPr lang="en-US" sz="3600" b="1" u="sng" dirty="0" smtClean="0">
              <a:solidFill>
                <a:srgbClr val="008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معرفة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ماهو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مفهوم التخطيط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الاستراتيجي؟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التعرف على أهمية التخطيط الاستراتيجي</a:t>
            </a:r>
            <a:endParaRPr lang="en-US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فهم خطوات التخطيط الاستراتيجي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عمل تحليل سوات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عمل تحليل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بيستل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عمل تحليل المستفيدين واستشراف المستقبل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عمل تحليل المحيط الأزرق</a:t>
            </a:r>
          </a:p>
          <a:p>
            <a:pPr algn="r" rtl="1">
              <a:buNone/>
            </a:pPr>
            <a:endParaRPr lang="ar-SA" dirty="0" smtClean="0">
              <a:latin typeface="Gill Sans MT" pitchFamily="34" charset="0"/>
            </a:endParaRPr>
          </a:p>
          <a:p>
            <a:pPr algn="r" rtl="1"/>
            <a:endParaRPr lang="ar-SA" dirty="0" smtClean="0">
              <a:latin typeface="Gill Sans MT" pitchFamily="34" charset="0"/>
            </a:endParaRPr>
          </a:p>
          <a:p>
            <a:pPr algn="r" rtl="1">
              <a:buNone/>
            </a:pPr>
            <a:endParaRPr lang="ar-SA" dirty="0"/>
          </a:p>
          <a:p>
            <a:pPr algn="l" rtl="1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5" name="Rectangle 3"/>
          <p:cNvSpPr>
            <a:spLocks noChangeArrowheads="1"/>
          </p:cNvSpPr>
          <p:nvPr/>
        </p:nvSpPr>
        <p:spPr bwMode="auto">
          <a:xfrm>
            <a:off x="609600" y="23622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u"/>
            </a:pP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أن أن تكون واضحة وسهلة الفهم من قبل الجميع وتأتي </a:t>
            </a:r>
            <a:r>
              <a:rPr lang="ar-SA" altLang="en-US" sz="2800" dirty="0">
                <a:latin typeface="Traditional Arabic" pitchFamily="18" charset="-78"/>
                <a:cs typeface="Traditional Arabic" pitchFamily="18" charset="-78"/>
              </a:rPr>
              <a:t>مختصرة وقصيرة يسهل </a:t>
            </a:r>
            <a:r>
              <a:rPr lang="ar-SA" altLang="en-US" sz="2800" dirty="0" err="1" smtClean="0">
                <a:latin typeface="Traditional Arabic" pitchFamily="18" charset="-78"/>
                <a:cs typeface="Traditional Arabic" pitchFamily="18" charset="-78"/>
              </a:rPr>
              <a:t>تذكرها </a:t>
            </a: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(10-20 كلمة</a:t>
            </a:r>
            <a:r>
              <a:rPr lang="ar-SA" altLang="en-US" sz="28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u"/>
            </a:pP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تذكر مجال العمل الرئيسي أو مجالاته</a:t>
            </a:r>
          </a:p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u"/>
            </a:pP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تحتوي على قيمة الى 3 من قيم المنظمة</a:t>
            </a:r>
          </a:p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u"/>
            </a:pP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تعبر عن تميز المنظمة عن غيرها من </a:t>
            </a:r>
            <a:r>
              <a:rPr lang="ar-SA" altLang="en-US" sz="2800" dirty="0" err="1" smtClean="0">
                <a:latin typeface="Traditional Arabic" pitchFamily="18" charset="-78"/>
                <a:cs typeface="Traditional Arabic" pitchFamily="18" charset="-78"/>
              </a:rPr>
              <a:t>المنافسين (الأفضل </a:t>
            </a: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altLang="en-US" sz="2800" dirty="0" err="1" smtClean="0">
                <a:latin typeface="Traditional Arabic" pitchFamily="18" charset="-78"/>
                <a:cs typeface="Traditional Arabic" pitchFamily="18" charset="-78"/>
              </a:rPr>
              <a:t>الأحسن </a:t>
            </a: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, الأكثر </a:t>
            </a:r>
            <a:r>
              <a:rPr lang="ar-SA" altLang="en-US" sz="2800" dirty="0" err="1" smtClean="0">
                <a:latin typeface="Traditional Arabic" pitchFamily="18" charset="-78"/>
                <a:cs typeface="Traditional Arabic" pitchFamily="18" charset="-78"/>
              </a:rPr>
              <a:t>تميزا </a:t>
            </a: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, الأسرع</a:t>
            </a:r>
            <a:r>
              <a:rPr lang="ar-SA" altLang="en-US" sz="28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u"/>
            </a:pPr>
            <a:r>
              <a:rPr lang="ar-SA" altLang="ar-SA" sz="2800" dirty="0" smtClean="0">
                <a:latin typeface="Traditional Arabic" pitchFamily="18" charset="-78"/>
                <a:cs typeface="Traditional Arabic" pitchFamily="18" charset="-78"/>
              </a:rPr>
              <a:t>يتم صياغتها بطريقة تدفع الجميع لتبنيها كرسالة للمنظمة وتشعرك بالفخر</a:t>
            </a:r>
          </a:p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u"/>
            </a:pPr>
            <a:r>
              <a:rPr lang="ar-SA" altLang="en-US" sz="2800" dirty="0" smtClean="0">
                <a:latin typeface="Traditional Arabic" pitchFamily="18" charset="-78"/>
                <a:cs typeface="Traditional Arabic" pitchFamily="18" charset="-78"/>
              </a:rPr>
              <a:t>تحدد الجمهور الخاص بالمنظمة</a:t>
            </a:r>
            <a:endParaRPr lang="ar-SA" alt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96356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0"/>
            <a:ext cx="7543800" cy="838200"/>
          </a:xfrm>
          <a:prstGeom prst="foldedCorner">
            <a:avLst>
              <a:gd name="adj" fmla="val 17991"/>
            </a:avLst>
          </a:prstGeom>
          <a:solidFill>
            <a:schemeClr val="tx2"/>
          </a:solidFill>
        </p:spPr>
        <p:txBody>
          <a:bodyPr anchor="b"/>
          <a:lstStyle/>
          <a:p>
            <a:pPr algn="ctr"/>
            <a:r>
              <a:rPr lang="ar-SA" altLang="en-US" sz="2900" b="1" dirty="0">
                <a:solidFill>
                  <a:schemeClr val="bg1"/>
                </a:solidFill>
              </a:rPr>
              <a:t>ما هو هدفنا في </a:t>
            </a:r>
            <a:r>
              <a:rPr lang="ar-SA" altLang="en-US" sz="2900" b="1" dirty="0" err="1">
                <a:solidFill>
                  <a:schemeClr val="bg1"/>
                </a:solidFill>
              </a:rPr>
              <a:t>الوجود؟</a:t>
            </a:r>
            <a:r>
              <a:rPr lang="ar-SA" altLang="en-US" sz="2900" b="1" dirty="0">
                <a:solidFill>
                  <a:schemeClr val="bg1"/>
                </a:solidFill>
              </a:rPr>
              <a:t> ولماذا </a:t>
            </a:r>
            <a:r>
              <a:rPr lang="ar-SA" altLang="en-US" sz="2900" b="1" dirty="0" err="1">
                <a:solidFill>
                  <a:schemeClr val="bg1"/>
                </a:solidFill>
              </a:rPr>
              <a:t>وجدنا؟</a:t>
            </a:r>
            <a:r>
              <a:rPr lang="ar-SA" altLang="en-US" sz="29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8213" name="Rectangle 6"/>
          <p:cNvSpPr>
            <a:spLocks noChangeArrowheads="1"/>
          </p:cNvSpPr>
          <p:nvPr/>
        </p:nvSpPr>
        <p:spPr bwMode="auto">
          <a:xfrm>
            <a:off x="1676400" y="609600"/>
            <a:ext cx="61959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altLang="en-US" sz="44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مواصفات </a:t>
            </a:r>
            <a:r>
              <a:rPr lang="ar-SA" altLang="en-US" sz="4400" dirty="0" err="1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الرسالة </a:t>
            </a:r>
            <a:r>
              <a:rPr lang="ar-SA" altLang="en-US" sz="44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(6 نقاط</a:t>
            </a:r>
            <a:r>
              <a:rPr lang="ar-SA" altLang="en-US" sz="4400" dirty="0" err="1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44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ctr"/>
            <a:r>
              <a:rPr lang="ar-SA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تمرين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3200" kern="1200" dirty="0" smtClean="0">
                <a:latin typeface="Traditional Arabic" pitchFamily="18" charset="-78"/>
                <a:cs typeface="Traditional Arabic" pitchFamily="18" charset="-78"/>
              </a:rPr>
              <a:t>حلل الرسالة التي لديك </a:t>
            </a:r>
            <a:endParaRPr lang="ar-SA" sz="32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تمرين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أكاديمية </a:t>
            </a:r>
            <a:r>
              <a:rPr lang="ar-SA" dirty="0"/>
              <a:t>الابداع </a:t>
            </a:r>
            <a:r>
              <a:rPr lang="ar-SA" dirty="0" err="1" smtClean="0"/>
              <a:t>الأمريكية </a:t>
            </a:r>
            <a:r>
              <a:rPr lang="ar-SA" b="1" dirty="0"/>
              <a:t>(أفضل تعليم في الشرق الأوسط في بيئة أخلاقية وإبداعية</a:t>
            </a:r>
            <a:r>
              <a:rPr lang="ar-SA" b="1" dirty="0" err="1" smtClean="0"/>
              <a:t>)</a:t>
            </a:r>
            <a:endParaRPr lang="ar-SA" b="1" dirty="0" smtClean="0"/>
          </a:p>
          <a:p>
            <a:pPr algn="r" rtl="1"/>
            <a:r>
              <a:rPr lang="ar-SA" dirty="0" smtClean="0"/>
              <a:t>مختصرة يسهل </a:t>
            </a:r>
            <a:r>
              <a:rPr lang="ar-SA" dirty="0" err="1" smtClean="0"/>
              <a:t>حفظها </a:t>
            </a:r>
            <a:r>
              <a:rPr lang="ar-SA" dirty="0" smtClean="0">
                <a:solidFill>
                  <a:srgbClr val="008000"/>
                </a:solidFill>
              </a:rPr>
              <a:t>(9 كلمات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محور </a:t>
            </a:r>
            <a:r>
              <a:rPr lang="ar-SA" dirty="0" err="1" smtClean="0"/>
              <a:t>العمل </a:t>
            </a:r>
            <a:r>
              <a:rPr lang="ar-SA" dirty="0" smtClean="0">
                <a:solidFill>
                  <a:srgbClr val="008000"/>
                </a:solidFill>
              </a:rPr>
              <a:t>(التعليم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فيها </a:t>
            </a:r>
            <a:r>
              <a:rPr lang="ar-SA" dirty="0" err="1" smtClean="0"/>
              <a:t>قيم </a:t>
            </a:r>
            <a:r>
              <a:rPr lang="ar-SA" dirty="0" smtClean="0">
                <a:solidFill>
                  <a:srgbClr val="008000"/>
                </a:solidFill>
              </a:rPr>
              <a:t>(الاخلاق </a:t>
            </a:r>
            <a:r>
              <a:rPr lang="ar-SA" dirty="0" err="1" smtClean="0">
                <a:solidFill>
                  <a:srgbClr val="008000"/>
                </a:solidFill>
              </a:rPr>
              <a:t>والابداع)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من هم جمهورها </a:t>
            </a:r>
            <a:r>
              <a:rPr lang="ar-SA" dirty="0" err="1" smtClean="0"/>
              <a:t>المستهدف </a:t>
            </a:r>
            <a:r>
              <a:rPr lang="ar-SA" dirty="0" smtClean="0">
                <a:solidFill>
                  <a:srgbClr val="008000"/>
                </a:solidFill>
              </a:rPr>
              <a:t>(الشرق الأوسط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فيها تميز عن </a:t>
            </a:r>
            <a:r>
              <a:rPr lang="ar-SA" dirty="0" err="1" smtClean="0"/>
              <a:t>المنافسين </a:t>
            </a:r>
            <a:r>
              <a:rPr lang="ar-SA" dirty="0" smtClean="0">
                <a:solidFill>
                  <a:srgbClr val="008000"/>
                </a:solidFill>
              </a:rPr>
              <a:t>(أفضل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يشعر قارئها </a:t>
            </a:r>
            <a:r>
              <a:rPr lang="ar-SA" dirty="0" err="1" smtClean="0"/>
              <a:t>بالفخر </a:t>
            </a:r>
            <a:r>
              <a:rPr lang="ar-SA" dirty="0" smtClean="0">
                <a:solidFill>
                  <a:srgbClr val="008000"/>
                </a:solidFill>
              </a:rPr>
              <a:t>(نعم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endParaRPr lang="ar-SA" dirty="0" smtClean="0">
              <a:solidFill>
                <a:srgbClr val="008000"/>
              </a:solidFill>
            </a:endParaRPr>
          </a:p>
          <a:p>
            <a:pPr algn="r" rtl="1"/>
            <a:endParaRPr lang="ar-SA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تمرين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r" rtl="1"/>
            <a:r>
              <a:rPr lang="ar-SA" dirty="0" err="1"/>
              <a:t>ماكدونالدز</a:t>
            </a:r>
            <a:r>
              <a:rPr lang="ar-SA" dirty="0"/>
              <a:t> </a:t>
            </a:r>
            <a:r>
              <a:rPr lang="ar-SA" b="1" dirty="0"/>
              <a:t>(نسعى لإشباع شهية العالم بتقديم طعام جيد مقدم بشكل حسن وبسعر معقول</a:t>
            </a:r>
            <a:r>
              <a:rPr lang="ar-SA" b="1" dirty="0" err="1" smtClean="0"/>
              <a:t>)</a:t>
            </a:r>
            <a:endParaRPr lang="ar-SA" b="1" dirty="0" smtClean="0"/>
          </a:p>
          <a:p>
            <a:pPr algn="r" rtl="1"/>
            <a:r>
              <a:rPr lang="ar-SA" dirty="0" smtClean="0"/>
              <a:t>مختصرة يسهل </a:t>
            </a:r>
            <a:r>
              <a:rPr lang="ar-SA" dirty="0" err="1" smtClean="0"/>
              <a:t>حفظها </a:t>
            </a:r>
            <a:r>
              <a:rPr lang="ar-SA" dirty="0" smtClean="0">
                <a:solidFill>
                  <a:srgbClr val="008000"/>
                </a:solidFill>
              </a:rPr>
              <a:t>(12 كلمة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محور </a:t>
            </a:r>
            <a:r>
              <a:rPr lang="ar-SA" dirty="0" err="1" smtClean="0"/>
              <a:t>العمل </a:t>
            </a:r>
            <a:r>
              <a:rPr lang="ar-SA" dirty="0" smtClean="0">
                <a:solidFill>
                  <a:srgbClr val="008000"/>
                </a:solidFill>
              </a:rPr>
              <a:t>(طعام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فيها </a:t>
            </a:r>
            <a:r>
              <a:rPr lang="ar-SA" dirty="0" err="1" smtClean="0"/>
              <a:t>قيم </a:t>
            </a:r>
            <a:r>
              <a:rPr lang="ar-SA" dirty="0" smtClean="0">
                <a:solidFill>
                  <a:srgbClr val="008000"/>
                </a:solidFill>
              </a:rPr>
              <a:t>( طعام جيد وبشكل حسن وسعر معقول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من هم جمهورها </a:t>
            </a:r>
            <a:r>
              <a:rPr lang="ar-SA" dirty="0" err="1" smtClean="0"/>
              <a:t>المستهدف </a:t>
            </a:r>
            <a:r>
              <a:rPr lang="ar-SA" dirty="0" smtClean="0">
                <a:solidFill>
                  <a:srgbClr val="008000"/>
                </a:solidFill>
              </a:rPr>
              <a:t>(العالم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فيها تميز عن </a:t>
            </a:r>
            <a:r>
              <a:rPr lang="ar-SA" dirty="0" err="1" smtClean="0"/>
              <a:t>المنافسين </a:t>
            </a:r>
            <a:r>
              <a:rPr lang="ar-SA" dirty="0" smtClean="0">
                <a:solidFill>
                  <a:srgbClr val="008000"/>
                </a:solidFill>
              </a:rPr>
              <a:t>(اشباع شهية العالم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يشعر قارئها </a:t>
            </a:r>
            <a:r>
              <a:rPr lang="ar-SA" dirty="0" err="1" smtClean="0"/>
              <a:t>بالفخر </a:t>
            </a:r>
            <a:r>
              <a:rPr lang="ar-SA" dirty="0" smtClean="0">
                <a:solidFill>
                  <a:srgbClr val="008000"/>
                </a:solidFill>
              </a:rPr>
              <a:t>(نعم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dirty="0" smtClean="0">
                <a:solidFill>
                  <a:srgbClr val="000099"/>
                </a:solidFill>
              </a:rPr>
              <a:t>ممكن نلغي كلمة نسعى أو سنحاول أو نرغب لأنها تضعف الرسالة </a:t>
            </a:r>
            <a:r>
              <a:rPr lang="ar-SA" sz="2400" dirty="0" err="1" smtClean="0">
                <a:solidFill>
                  <a:srgbClr val="000099"/>
                </a:solidFill>
              </a:rPr>
              <a:t>ولاداعي</a:t>
            </a:r>
            <a:r>
              <a:rPr lang="ar-SA" sz="2400" dirty="0" smtClean="0">
                <a:solidFill>
                  <a:srgbClr val="000099"/>
                </a:solidFill>
              </a:rPr>
              <a:t> لها والأفضل تكون اشباع مباشرة</a:t>
            </a:r>
          </a:p>
          <a:p>
            <a:pPr algn="r" rtl="1"/>
            <a:r>
              <a:rPr lang="ar-SA" sz="2400" dirty="0" smtClean="0">
                <a:solidFill>
                  <a:srgbClr val="000099"/>
                </a:solidFill>
              </a:rPr>
              <a:t>أيضا نلغي مقدم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تمرين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مصاعد </a:t>
            </a:r>
            <a:r>
              <a:rPr lang="ar-SA" dirty="0" err="1"/>
              <a:t>أوتيس</a:t>
            </a:r>
            <a:r>
              <a:rPr lang="ar-SA" dirty="0"/>
              <a:t> </a:t>
            </a:r>
            <a:r>
              <a:rPr lang="ar-SA" b="1" dirty="0"/>
              <a:t>(نقل الناس والأشياء عموديا وأفقيا عبر مسافات قصيرة نسبيا</a:t>
            </a:r>
            <a:r>
              <a:rPr lang="ar-SA" b="1" dirty="0" err="1" smtClean="0"/>
              <a:t>)</a:t>
            </a:r>
            <a:endParaRPr lang="ar-SA" b="1" i="1" dirty="0" smtClean="0"/>
          </a:p>
          <a:p>
            <a:pPr algn="r" rtl="1"/>
            <a:r>
              <a:rPr lang="ar-SA" dirty="0" smtClean="0"/>
              <a:t>مختصرة يسهل </a:t>
            </a:r>
            <a:r>
              <a:rPr lang="ar-SA" dirty="0" err="1" smtClean="0"/>
              <a:t>حفظها </a:t>
            </a:r>
            <a:r>
              <a:rPr lang="ar-SA" dirty="0" smtClean="0">
                <a:solidFill>
                  <a:srgbClr val="008000"/>
                </a:solidFill>
              </a:rPr>
              <a:t>(9 كلمات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محور </a:t>
            </a:r>
            <a:r>
              <a:rPr lang="ar-SA" dirty="0" err="1" smtClean="0"/>
              <a:t>العمل </a:t>
            </a:r>
            <a:r>
              <a:rPr lang="ar-SA" dirty="0" smtClean="0">
                <a:solidFill>
                  <a:srgbClr val="008000"/>
                </a:solidFill>
              </a:rPr>
              <a:t>(نقل الناس والأشياء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فيها </a:t>
            </a:r>
            <a:r>
              <a:rPr lang="ar-SA" dirty="0" err="1" smtClean="0"/>
              <a:t>قيم </a:t>
            </a:r>
            <a:r>
              <a:rPr lang="ar-SA" dirty="0" smtClean="0"/>
              <a:t>( </a:t>
            </a:r>
            <a:r>
              <a:rPr lang="ar-SA" b="1" u="sng" dirty="0" smtClean="0"/>
              <a:t>لا</a:t>
            </a:r>
            <a:r>
              <a:rPr lang="ar-SA" b="1" u="sng" dirty="0" err="1" smtClean="0"/>
              <a:t>) </a:t>
            </a:r>
            <a:r>
              <a:rPr lang="ar-SA" dirty="0" err="1" smtClean="0"/>
              <a:t> </a:t>
            </a:r>
            <a:r>
              <a:rPr lang="ar-SA" dirty="0" smtClean="0"/>
              <a:t>(أجود أفضل أحسن</a:t>
            </a:r>
            <a:r>
              <a:rPr lang="ar-SA" dirty="0" err="1" smtClean="0"/>
              <a:t>)</a:t>
            </a:r>
            <a:endParaRPr lang="ar-SA" dirty="0" smtClean="0"/>
          </a:p>
          <a:p>
            <a:pPr algn="r" rtl="1"/>
            <a:r>
              <a:rPr lang="ar-SA" dirty="0" smtClean="0"/>
              <a:t>من هم جمهورها </a:t>
            </a:r>
            <a:r>
              <a:rPr lang="ar-SA" dirty="0" err="1" smtClean="0"/>
              <a:t>المستهدف </a:t>
            </a:r>
            <a:r>
              <a:rPr lang="ar-SA" dirty="0" smtClean="0">
                <a:solidFill>
                  <a:srgbClr val="008000"/>
                </a:solidFill>
              </a:rPr>
              <a:t>(الناس ولكن غير محدد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u="sng" dirty="0" smtClean="0"/>
              <a:t>هل فيها تميز عن </a:t>
            </a:r>
            <a:r>
              <a:rPr lang="ar-SA" u="sng" dirty="0" err="1" smtClean="0"/>
              <a:t>المنافسين </a:t>
            </a:r>
            <a:r>
              <a:rPr lang="ar-SA" u="sng" dirty="0" smtClean="0">
                <a:solidFill>
                  <a:srgbClr val="008000"/>
                </a:solidFill>
              </a:rPr>
              <a:t>(لا</a:t>
            </a:r>
            <a:r>
              <a:rPr lang="ar-SA" u="sng" dirty="0" err="1" smtClean="0">
                <a:solidFill>
                  <a:srgbClr val="008000"/>
                </a:solidFill>
              </a:rPr>
              <a:t>)</a:t>
            </a:r>
            <a:endParaRPr lang="ar-SA" u="sng" dirty="0" smtClean="0">
              <a:solidFill>
                <a:srgbClr val="008000"/>
              </a:solidFill>
            </a:endParaRPr>
          </a:p>
          <a:p>
            <a:pPr algn="r" rtl="1"/>
            <a:r>
              <a:rPr lang="ar-SA" u="sng" dirty="0" smtClean="0"/>
              <a:t>هل يشعر قارئها </a:t>
            </a:r>
            <a:r>
              <a:rPr lang="ar-SA" u="sng" dirty="0" err="1" smtClean="0"/>
              <a:t>بالفخر </a:t>
            </a:r>
            <a:r>
              <a:rPr lang="ar-SA" u="sng" dirty="0" smtClean="0">
                <a:solidFill>
                  <a:srgbClr val="008000"/>
                </a:solidFill>
              </a:rPr>
              <a:t>(لا</a:t>
            </a:r>
            <a:r>
              <a:rPr lang="ar-SA" u="sng" dirty="0" err="1" smtClean="0">
                <a:solidFill>
                  <a:srgbClr val="008000"/>
                </a:solidFill>
              </a:rPr>
              <a:t>)</a:t>
            </a:r>
            <a:endParaRPr lang="ar-SA" u="sng" dirty="0" smtClean="0">
              <a:solidFill>
                <a:srgbClr val="008000"/>
              </a:solidFill>
            </a:endParaRPr>
          </a:p>
          <a:p>
            <a:pPr algn="r" rtl="1"/>
            <a:r>
              <a:rPr lang="ar-SA" u="sng" dirty="0" smtClean="0">
                <a:solidFill>
                  <a:srgbClr val="008000"/>
                </a:solidFill>
              </a:rPr>
              <a:t>اذن 3 من 6 معايير لا تنطبق</a:t>
            </a:r>
          </a:p>
          <a:p>
            <a:pPr algn="r" rtl="1"/>
            <a:endParaRPr lang="ar-SA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تمرين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سلاح </a:t>
            </a:r>
            <a:r>
              <a:rPr lang="ar-SA" dirty="0"/>
              <a:t>الجو </a:t>
            </a:r>
            <a:r>
              <a:rPr lang="ar-SA" dirty="0" err="1"/>
              <a:t>الأمريكي </a:t>
            </a:r>
            <a:r>
              <a:rPr lang="ar-SA" b="1" dirty="0"/>
              <a:t>(تقديم قوة جوية على مستوى عالمي راقي في أي </a:t>
            </a:r>
            <a:r>
              <a:rPr lang="ar-SA" b="1" dirty="0" smtClean="0"/>
              <a:t>وقت وأي مكان بقوة </a:t>
            </a:r>
            <a:r>
              <a:rPr lang="ar-SA" b="1" dirty="0"/>
              <a:t>عالمية</a:t>
            </a:r>
            <a:r>
              <a:rPr lang="ar-SA" b="1" dirty="0" err="1" smtClean="0"/>
              <a:t>)</a:t>
            </a:r>
            <a:endParaRPr lang="ar-SA" b="1" dirty="0" smtClean="0"/>
          </a:p>
          <a:p>
            <a:pPr algn="r" rtl="1"/>
            <a:r>
              <a:rPr lang="ar-SA" dirty="0" smtClean="0"/>
              <a:t>مختصرة يسهل </a:t>
            </a:r>
            <a:r>
              <a:rPr lang="ar-SA" dirty="0" err="1" smtClean="0"/>
              <a:t>حفظها </a:t>
            </a:r>
            <a:r>
              <a:rPr lang="ar-SA" dirty="0" smtClean="0">
                <a:solidFill>
                  <a:srgbClr val="008000"/>
                </a:solidFill>
              </a:rPr>
              <a:t>(18 كلمة</a:t>
            </a:r>
            <a:r>
              <a:rPr lang="ar-SA" dirty="0" err="1" smtClean="0">
                <a:solidFill>
                  <a:srgbClr val="008000"/>
                </a:solidFill>
              </a:rPr>
              <a:t>) </a:t>
            </a:r>
            <a:r>
              <a:rPr lang="ar-SA" dirty="0" smtClean="0">
                <a:solidFill>
                  <a:srgbClr val="008000"/>
                </a:solidFill>
              </a:rPr>
              <a:t>(طويلة بعض الشيء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محور </a:t>
            </a:r>
            <a:r>
              <a:rPr lang="ar-SA" dirty="0" err="1" smtClean="0"/>
              <a:t>العمل </a:t>
            </a:r>
            <a:r>
              <a:rPr lang="ar-SA" dirty="0" smtClean="0">
                <a:solidFill>
                  <a:srgbClr val="008000"/>
                </a:solidFill>
              </a:rPr>
              <a:t>(قوة جوية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هل فيها </a:t>
            </a:r>
            <a:r>
              <a:rPr lang="ar-SA" dirty="0" err="1" smtClean="0"/>
              <a:t>قيم </a:t>
            </a:r>
            <a:r>
              <a:rPr lang="ar-SA" dirty="0" smtClean="0">
                <a:solidFill>
                  <a:srgbClr val="008000"/>
                </a:solidFill>
              </a:rPr>
              <a:t>(عالمي راقي قوة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dirty="0" smtClean="0"/>
              <a:t>من هم جمهورها </a:t>
            </a:r>
            <a:r>
              <a:rPr lang="ar-SA" dirty="0" err="1" smtClean="0"/>
              <a:t>المستهدف </a:t>
            </a:r>
            <a:r>
              <a:rPr lang="ar-SA" dirty="0" smtClean="0">
                <a:solidFill>
                  <a:srgbClr val="008000"/>
                </a:solidFill>
              </a:rPr>
              <a:t>(العالم</a:t>
            </a:r>
            <a:r>
              <a:rPr lang="ar-SA" dirty="0" err="1" smtClean="0">
                <a:solidFill>
                  <a:srgbClr val="008000"/>
                </a:solidFill>
              </a:rPr>
              <a:t>)</a:t>
            </a:r>
            <a:endParaRPr lang="ar-SA" dirty="0" smtClean="0">
              <a:solidFill>
                <a:srgbClr val="008000"/>
              </a:solidFill>
            </a:endParaRPr>
          </a:p>
          <a:p>
            <a:pPr algn="r" rtl="1"/>
            <a:r>
              <a:rPr lang="ar-SA" u="sng" dirty="0" smtClean="0"/>
              <a:t>هل فيها تميز عن </a:t>
            </a:r>
            <a:r>
              <a:rPr lang="ar-SA" u="sng" dirty="0" err="1" smtClean="0"/>
              <a:t>المنافسين </a:t>
            </a:r>
            <a:r>
              <a:rPr lang="ar-SA" u="sng" dirty="0" smtClean="0">
                <a:solidFill>
                  <a:srgbClr val="008000"/>
                </a:solidFill>
              </a:rPr>
              <a:t>(نعم, في أي وقت وأي مكان</a:t>
            </a:r>
            <a:r>
              <a:rPr lang="ar-SA" u="sng" dirty="0" err="1" smtClean="0">
                <a:solidFill>
                  <a:srgbClr val="008000"/>
                </a:solidFill>
              </a:rPr>
              <a:t>)</a:t>
            </a:r>
            <a:endParaRPr lang="ar-SA" u="sng" dirty="0" smtClean="0">
              <a:solidFill>
                <a:srgbClr val="008000"/>
              </a:solidFill>
            </a:endParaRPr>
          </a:p>
          <a:p>
            <a:pPr algn="r" rtl="1"/>
            <a:r>
              <a:rPr lang="ar-SA" u="sng" dirty="0" smtClean="0"/>
              <a:t>هل يشعر قارئها </a:t>
            </a:r>
            <a:r>
              <a:rPr lang="ar-SA" u="sng" dirty="0" err="1" smtClean="0"/>
              <a:t>بالفخر </a:t>
            </a:r>
            <a:r>
              <a:rPr lang="ar-SA" u="sng" dirty="0" smtClean="0">
                <a:solidFill>
                  <a:srgbClr val="008000"/>
                </a:solidFill>
              </a:rPr>
              <a:t>(نعم</a:t>
            </a:r>
            <a:r>
              <a:rPr lang="ar-SA" u="sng" dirty="0" err="1" smtClean="0">
                <a:solidFill>
                  <a:srgbClr val="008000"/>
                </a:solidFill>
              </a:rPr>
              <a:t>)</a:t>
            </a:r>
            <a:endParaRPr lang="ar-SA" u="sng" dirty="0" smtClean="0">
              <a:solidFill>
                <a:srgbClr val="008000"/>
              </a:solidFill>
            </a:endParaRPr>
          </a:p>
          <a:p>
            <a:pPr algn="r" rtl="1"/>
            <a:r>
              <a:rPr lang="ar-SA" u="sng" dirty="0" smtClean="0">
                <a:solidFill>
                  <a:srgbClr val="008000"/>
                </a:solidFill>
              </a:rPr>
              <a:t>ممكن نختصر ونحذف عالمية</a:t>
            </a:r>
          </a:p>
          <a:p>
            <a:pPr algn="r" rt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تمرين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pPr marL="660400" indent="-660400" algn="just" rtl="1">
              <a:lnSpc>
                <a:spcPct val="120000"/>
              </a:lnSpc>
              <a:buClr>
                <a:schemeClr val="bg2"/>
              </a:buClr>
              <a:buSzPct val="70000"/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تأسست كلية الطب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بجامعة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.....كأول كلية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طب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.....في عام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1416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للمساهمة في العملية التعليمية والبحثية في مجال الطب بما يرفع المستوى الصحي للمجتمع السعودي وضيوف الرحمن ويساهم في التقدم العلمي العالمي في المجال الطبي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وتعمل الكلية على تأهيل أطباء بأعلى المستويات التي يتطلع إليها سوق العمل ومتخصصين وباحثين بأفضل القدرات التي يتطلبها البحث العلمي المتميز في العلوم الطبية الأساسية 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والسريرية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كما تقوم الكلية بتطوير حلول إبداعية للمشاكل الصحية التي يواجهها الوطن والإنسان، وتقدم خدمات صحية علاجية ووقائية متطورة للمجتمع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r" rtl="1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 smtClean="0"/>
              <a:t>رسالة كلية الطب</a:t>
            </a:r>
            <a:endParaRPr lang="en-US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400" dirty="0" smtClean="0"/>
              <a:t>تخريج أطباء أكفاء لتقديم الرعاية الصحية المميزة للمجتمع و الحجاج والمعتمرين بجودة </a:t>
            </a:r>
            <a:r>
              <a:rPr lang="ar-SA" sz="2400" dirty="0" err="1" smtClean="0"/>
              <a:t>واتقان</a:t>
            </a:r>
            <a:endParaRPr lang="en-US" sz="2400" dirty="0" smtClean="0"/>
          </a:p>
          <a:p>
            <a:pPr algn="r" rtl="1"/>
            <a:r>
              <a:rPr lang="ar-SA" sz="2400" dirty="0" smtClean="0"/>
              <a:t>مختصرة يسهل </a:t>
            </a:r>
            <a:r>
              <a:rPr lang="ar-SA" sz="2400" dirty="0" err="1" smtClean="0"/>
              <a:t>حفظها </a:t>
            </a:r>
            <a:r>
              <a:rPr lang="ar-SA" sz="2400" dirty="0" smtClean="0">
                <a:solidFill>
                  <a:srgbClr val="008000"/>
                </a:solidFill>
              </a:rPr>
              <a:t>(11 كلمة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dirty="0" smtClean="0"/>
              <a:t>محور </a:t>
            </a:r>
            <a:r>
              <a:rPr lang="ar-SA" sz="2400" dirty="0" err="1" smtClean="0"/>
              <a:t>العمل </a:t>
            </a:r>
            <a:r>
              <a:rPr lang="ar-SA" sz="2400" dirty="0" smtClean="0">
                <a:solidFill>
                  <a:srgbClr val="008000"/>
                </a:solidFill>
              </a:rPr>
              <a:t>(تخريج أطباء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dirty="0" smtClean="0"/>
              <a:t>هل فيها </a:t>
            </a:r>
            <a:r>
              <a:rPr lang="ar-SA" sz="2400" dirty="0" err="1" smtClean="0"/>
              <a:t>قيم </a:t>
            </a:r>
            <a:r>
              <a:rPr lang="ar-SA" sz="2400" dirty="0" err="1" smtClean="0">
                <a:solidFill>
                  <a:srgbClr val="008000"/>
                </a:solidFill>
              </a:rPr>
              <a:t>(الجودة </a:t>
            </a:r>
            <a:r>
              <a:rPr lang="ar-SA" sz="2400" dirty="0" smtClean="0">
                <a:solidFill>
                  <a:srgbClr val="008000"/>
                </a:solidFill>
              </a:rPr>
              <a:t>, </a:t>
            </a:r>
            <a:r>
              <a:rPr lang="ar-SA" sz="2400" dirty="0" err="1" smtClean="0">
                <a:solidFill>
                  <a:srgbClr val="008000"/>
                </a:solidFill>
              </a:rPr>
              <a:t>الاتقان </a:t>
            </a:r>
            <a:r>
              <a:rPr lang="ar-SA" sz="2400" dirty="0" smtClean="0">
                <a:solidFill>
                  <a:srgbClr val="008000"/>
                </a:solidFill>
              </a:rPr>
              <a:t>, التميز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dirty="0" smtClean="0"/>
              <a:t>من هم جمهورها </a:t>
            </a:r>
            <a:r>
              <a:rPr lang="ar-SA" sz="2400" dirty="0" err="1" smtClean="0"/>
              <a:t>المستهدف </a:t>
            </a:r>
            <a:r>
              <a:rPr lang="ar-SA" sz="2400" dirty="0" smtClean="0">
                <a:solidFill>
                  <a:srgbClr val="008000"/>
                </a:solidFill>
              </a:rPr>
              <a:t>(المجتمع والحجاج والمعتمرين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u="sng" dirty="0" smtClean="0"/>
              <a:t>هل فيها تميز عن </a:t>
            </a:r>
            <a:r>
              <a:rPr lang="ar-SA" sz="2400" u="sng" dirty="0" err="1" smtClean="0"/>
              <a:t>المنافسين </a:t>
            </a:r>
            <a:r>
              <a:rPr lang="ar-SA" sz="2400" u="sng" dirty="0" smtClean="0">
                <a:solidFill>
                  <a:srgbClr val="008000"/>
                </a:solidFill>
              </a:rPr>
              <a:t>(أطباء </a:t>
            </a:r>
            <a:r>
              <a:rPr lang="ar-SA" sz="2400" u="sng" dirty="0" err="1" smtClean="0">
                <a:solidFill>
                  <a:srgbClr val="008000"/>
                </a:solidFill>
              </a:rPr>
              <a:t>اكفاء </a:t>
            </a:r>
            <a:r>
              <a:rPr lang="ar-SA" sz="2400" u="sng" dirty="0" smtClean="0">
                <a:solidFill>
                  <a:srgbClr val="008000"/>
                </a:solidFill>
              </a:rPr>
              <a:t>, رعاية صحية مميزة</a:t>
            </a:r>
            <a:r>
              <a:rPr lang="ar-SA" sz="2400" u="sng" dirty="0" err="1" smtClean="0">
                <a:solidFill>
                  <a:srgbClr val="008000"/>
                </a:solidFill>
              </a:rPr>
              <a:t>)</a:t>
            </a:r>
            <a:endParaRPr lang="ar-SA" sz="2400" u="sng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u="sng" dirty="0" smtClean="0"/>
              <a:t>هل يشعر قارئها </a:t>
            </a:r>
            <a:r>
              <a:rPr lang="ar-SA" sz="2400" u="sng" dirty="0" err="1" smtClean="0"/>
              <a:t>بالفخر </a:t>
            </a:r>
            <a:r>
              <a:rPr lang="ar-SA" sz="2400" u="sng" dirty="0" smtClean="0">
                <a:solidFill>
                  <a:srgbClr val="008000"/>
                </a:solidFill>
              </a:rPr>
              <a:t>(نعم</a:t>
            </a:r>
            <a:r>
              <a:rPr lang="ar-SA" sz="2400" u="sng" dirty="0" err="1" smtClean="0">
                <a:solidFill>
                  <a:srgbClr val="008000"/>
                </a:solidFill>
              </a:rPr>
              <a:t>) </a:t>
            </a:r>
            <a:r>
              <a:rPr lang="ar-SA" sz="2400" u="sng" dirty="0" smtClean="0">
                <a:solidFill>
                  <a:srgbClr val="008000"/>
                </a:solidFill>
              </a:rPr>
              <a:t>(كفاءة </a:t>
            </a:r>
            <a:r>
              <a:rPr lang="ar-SA" sz="2400" u="sng" dirty="0" err="1" smtClean="0">
                <a:solidFill>
                  <a:srgbClr val="008000"/>
                </a:solidFill>
              </a:rPr>
              <a:t>خريجينا </a:t>
            </a:r>
            <a:r>
              <a:rPr lang="ar-SA" sz="2400" u="sng" dirty="0" smtClean="0">
                <a:solidFill>
                  <a:srgbClr val="008000"/>
                </a:solidFill>
              </a:rPr>
              <a:t>, رعاية صحية </a:t>
            </a:r>
            <a:r>
              <a:rPr lang="ar-SA" sz="2400" u="sng" dirty="0" err="1" smtClean="0">
                <a:solidFill>
                  <a:srgbClr val="008000"/>
                </a:solidFill>
              </a:rPr>
              <a:t>مميزة </a:t>
            </a:r>
            <a:r>
              <a:rPr lang="ar-SA" sz="2400" u="sng" dirty="0" smtClean="0">
                <a:solidFill>
                  <a:srgbClr val="008000"/>
                </a:solidFill>
              </a:rPr>
              <a:t>, خدمة أهم شريحة وهي الحجاج والمعتمرين</a:t>
            </a:r>
            <a:r>
              <a:rPr lang="ar-SA" sz="2400" u="sng" dirty="0" err="1" smtClean="0">
                <a:solidFill>
                  <a:srgbClr val="008000"/>
                </a:solidFill>
              </a:rPr>
              <a:t>)</a:t>
            </a:r>
            <a:endParaRPr lang="ar-SA" sz="2400" u="sng" dirty="0" smtClean="0">
              <a:solidFill>
                <a:srgbClr val="008000"/>
              </a:solidFill>
            </a:endParaRPr>
          </a:p>
          <a:p>
            <a:pPr algn="r" rtl="1"/>
            <a:endParaRPr lang="ar-S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 smtClean="0"/>
              <a:t>رسالة مدينة الملك </a:t>
            </a:r>
            <a:r>
              <a:rPr lang="ar-SA" dirty="0" err="1" smtClean="0"/>
              <a:t>عبدالله</a:t>
            </a:r>
            <a:r>
              <a:rPr lang="ar-SA" dirty="0" smtClean="0"/>
              <a:t> الطبية</a:t>
            </a:r>
            <a:endParaRPr lang="en-US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400" dirty="0" smtClean="0"/>
              <a:t>أن مدينة الملك </a:t>
            </a:r>
            <a:r>
              <a:rPr lang="ar-SA" sz="2400" dirty="0" err="1" smtClean="0"/>
              <a:t>عبدالله</a:t>
            </a:r>
            <a:r>
              <a:rPr lang="ar-SA" sz="2400" dirty="0" smtClean="0"/>
              <a:t> الطبية منشأة غير ربحية لتقديم الخدمات الصحية الثلاثية </a:t>
            </a:r>
            <a:r>
              <a:rPr lang="ar-SA" sz="2400" dirty="0" err="1" smtClean="0"/>
              <a:t>والرباعية </a:t>
            </a:r>
            <a:r>
              <a:rPr lang="ar-SA" sz="2400" dirty="0" smtClean="0"/>
              <a:t>(المتخصصة والدقيقة) والتي توفر أعلى مستوى رعاية للمرضى والتعليم والأبحاث.مدينة الملك </a:t>
            </a:r>
            <a:r>
              <a:rPr lang="ar-SA" sz="2400" dirty="0" err="1" smtClean="0"/>
              <a:t>عبدالله</a:t>
            </a:r>
            <a:r>
              <a:rPr lang="ar-SA" sz="2400" dirty="0" smtClean="0"/>
              <a:t> الطبية هي الاختيار الأول للمرضى الذين يرغبون في بيئة شفاء آمنة ذات جودة عالية وللأطباء والعاملين الذين يبحثون عن بيئة عمل محفزة وتعلم مستمر</a:t>
            </a:r>
          </a:p>
          <a:p>
            <a:pPr algn="r" rtl="1"/>
            <a:r>
              <a:rPr lang="ar-SA" sz="2400" dirty="0" smtClean="0"/>
              <a:t>مختصرة يسهل </a:t>
            </a:r>
            <a:r>
              <a:rPr lang="ar-SA" sz="2400" dirty="0" err="1" smtClean="0"/>
              <a:t>حفظها </a:t>
            </a:r>
            <a:r>
              <a:rPr lang="ar-SA" sz="2400" dirty="0" smtClean="0">
                <a:solidFill>
                  <a:srgbClr val="008000"/>
                </a:solidFill>
              </a:rPr>
              <a:t>(50 كلمة</a:t>
            </a:r>
            <a:r>
              <a:rPr lang="ar-SA" sz="2400" dirty="0" err="1" smtClean="0">
                <a:solidFill>
                  <a:srgbClr val="008000"/>
                </a:solidFill>
              </a:rPr>
              <a:t>) </a:t>
            </a:r>
            <a:r>
              <a:rPr lang="ar-SA" sz="2400" dirty="0" smtClean="0">
                <a:solidFill>
                  <a:srgbClr val="008000"/>
                </a:solidFill>
              </a:rPr>
              <a:t>(لا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dirty="0" smtClean="0"/>
              <a:t>محور </a:t>
            </a:r>
            <a:r>
              <a:rPr lang="ar-SA" sz="2400" dirty="0" err="1" smtClean="0"/>
              <a:t>العمل </a:t>
            </a:r>
            <a:r>
              <a:rPr lang="ar-SA" sz="2400" dirty="0" smtClean="0">
                <a:solidFill>
                  <a:srgbClr val="008000"/>
                </a:solidFill>
              </a:rPr>
              <a:t>(خدمات صحية وتعليم وأبحاث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dirty="0" smtClean="0"/>
              <a:t>هل فيها </a:t>
            </a:r>
            <a:r>
              <a:rPr lang="ar-SA" sz="2400" dirty="0" err="1" smtClean="0"/>
              <a:t>قيم </a:t>
            </a:r>
            <a:r>
              <a:rPr lang="ar-SA" sz="2400" dirty="0" smtClean="0">
                <a:solidFill>
                  <a:srgbClr val="008000"/>
                </a:solidFill>
              </a:rPr>
              <a:t>(غير ربحية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dirty="0" smtClean="0"/>
              <a:t>من هم جمهورها </a:t>
            </a:r>
            <a:r>
              <a:rPr lang="ar-SA" sz="2400" dirty="0" err="1" smtClean="0"/>
              <a:t>المستهدف </a:t>
            </a:r>
            <a:r>
              <a:rPr lang="ar-SA" sz="2400" dirty="0" smtClean="0">
                <a:solidFill>
                  <a:srgbClr val="008000"/>
                </a:solidFill>
              </a:rPr>
              <a:t>(المرضى</a:t>
            </a:r>
            <a:r>
              <a:rPr lang="ar-SA" sz="2400" dirty="0" err="1" smtClean="0">
                <a:solidFill>
                  <a:srgbClr val="008000"/>
                </a:solidFill>
              </a:rPr>
              <a:t>)</a:t>
            </a:r>
            <a:endParaRPr lang="ar-SA" sz="2400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u="sng" dirty="0" smtClean="0"/>
              <a:t>هل فيها تميز عن </a:t>
            </a:r>
            <a:r>
              <a:rPr lang="ar-SA" sz="2400" u="sng" dirty="0" err="1" smtClean="0"/>
              <a:t>المنافسين </a:t>
            </a:r>
            <a:r>
              <a:rPr lang="ar-SA" sz="2400" u="sng" dirty="0" smtClean="0">
                <a:solidFill>
                  <a:srgbClr val="008000"/>
                </a:solidFill>
              </a:rPr>
              <a:t>(جودة </a:t>
            </a:r>
            <a:r>
              <a:rPr lang="ar-SA" sz="2400" u="sng" dirty="0" err="1" smtClean="0">
                <a:solidFill>
                  <a:srgbClr val="008000"/>
                </a:solidFill>
              </a:rPr>
              <a:t>عالية </a:t>
            </a:r>
            <a:r>
              <a:rPr lang="ar-SA" sz="2400" u="sng" dirty="0" smtClean="0">
                <a:solidFill>
                  <a:srgbClr val="008000"/>
                </a:solidFill>
              </a:rPr>
              <a:t>, بيئة عمل محفزة وتعلم مستمر</a:t>
            </a:r>
            <a:r>
              <a:rPr lang="ar-SA" sz="2400" u="sng" dirty="0" err="1" smtClean="0">
                <a:solidFill>
                  <a:srgbClr val="008000"/>
                </a:solidFill>
              </a:rPr>
              <a:t>)</a:t>
            </a:r>
            <a:endParaRPr lang="ar-SA" sz="2400" u="sng" dirty="0" smtClean="0">
              <a:solidFill>
                <a:srgbClr val="008000"/>
              </a:solidFill>
            </a:endParaRPr>
          </a:p>
          <a:p>
            <a:pPr algn="r" rtl="1"/>
            <a:r>
              <a:rPr lang="ar-SA" sz="2400" u="sng" dirty="0" smtClean="0"/>
              <a:t>هل يشعر قارئها </a:t>
            </a:r>
            <a:r>
              <a:rPr lang="ar-SA" sz="2400" u="sng" dirty="0" err="1" smtClean="0"/>
              <a:t>بالفخر </a:t>
            </a:r>
            <a:r>
              <a:rPr lang="ar-SA" sz="2400" u="sng" dirty="0" smtClean="0">
                <a:solidFill>
                  <a:srgbClr val="008000"/>
                </a:solidFill>
              </a:rPr>
              <a:t>(نعم</a:t>
            </a:r>
            <a:r>
              <a:rPr lang="ar-SA" sz="2400" u="sng" dirty="0" err="1" smtClean="0">
                <a:solidFill>
                  <a:srgbClr val="008000"/>
                </a:solidFill>
              </a:rPr>
              <a:t>)</a:t>
            </a:r>
            <a:endParaRPr lang="ar-SA" sz="2400" u="sng" dirty="0" smtClean="0">
              <a:solidFill>
                <a:srgbClr val="008000"/>
              </a:solidFill>
            </a:endParaRPr>
          </a:p>
          <a:p>
            <a:pPr algn="r" rtl="1"/>
            <a:endParaRPr lang="ar-S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WordArt 2" descr="عمودي ضيق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9342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1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الرؤية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524000"/>
          </a:xfrm>
          <a:solidFill>
            <a:schemeClr val="accent1"/>
          </a:solidFill>
        </p:spPr>
        <p:txBody>
          <a:bodyPr/>
          <a:lstStyle/>
          <a:p>
            <a:pPr algn="ctr"/>
            <a:endParaRPr lang="en-US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199"/>
          </a:xfrm>
        </p:spPr>
        <p:txBody>
          <a:bodyPr/>
          <a:lstStyle/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التعرف على كيفية صياغة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الهوية (القيم والرسالة والرؤية)</a:t>
            </a:r>
          </a:p>
          <a:p>
            <a:pPr algn="r" rtl="1"/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معرفة مفهوم القضايا والمبادرات الاستراتيجية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صياغة مؤشرات قياس الأداء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وضع الأهداف بطريقة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سمارت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التعرف على جداول الخطط التنفيذية</a:t>
            </a:r>
          </a:p>
          <a:p>
            <a:pPr algn="r" rtl="1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تطبيق نموذج العمل</a:t>
            </a:r>
          </a:p>
          <a:p>
            <a:pPr algn="r" rtl="1"/>
            <a:endParaRPr lang="ar-SA" dirty="0" smtClean="0">
              <a:latin typeface="Gill Sans MT" pitchFamily="34" charset="0"/>
            </a:endParaRPr>
          </a:p>
          <a:p>
            <a:pPr algn="r" rtl="1"/>
            <a:endParaRPr lang="ar-SA" dirty="0" smtClean="0">
              <a:latin typeface="Gill Sans MT" pitchFamily="34" charset="0"/>
            </a:endParaRPr>
          </a:p>
          <a:p>
            <a:pPr algn="r" rtl="1">
              <a:buNone/>
            </a:pPr>
            <a:endParaRPr lang="ar-SA" dirty="0"/>
          </a:p>
          <a:p>
            <a:pPr algn="l" rtl="1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ctr"/>
            <a:r>
              <a:rPr lang="ar-SA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تمرين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>
              <a:buNone/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عملية الرؤية في التخطيط الاستراتيجي </a:t>
            </a:r>
            <a:r>
              <a:rPr lang="ar-SA" altLang="en-US" sz="3200" kern="1200" dirty="0" err="1">
                <a:latin typeface="Traditional Arabic" pitchFamily="18" charset="-78"/>
                <a:cs typeface="Traditional Arabic" pitchFamily="18" charset="-78"/>
              </a:rPr>
              <a:t>تعني:</a:t>
            </a:r>
            <a:endParaRPr lang="ar-SA" altLang="en-US" sz="3200" kern="1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1) وضع تصور لطريقة اقناع جمهور المنظمة وأفرادها بالخطة الاستراتيجية.</a:t>
            </a:r>
          </a:p>
          <a:p>
            <a:pPr algn="r" rtl="1">
              <a:buNone/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2) التأكد من احتواء الخطة الاستراتيجية على طموحات أفضل من الماضي.</a:t>
            </a:r>
          </a:p>
          <a:p>
            <a:pPr algn="r" rtl="1">
              <a:buNone/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3) ايجاد صورة ذهنية عن مستقبل المنظمة المنشود.</a:t>
            </a:r>
          </a:p>
          <a:p>
            <a:pPr algn="r" rtl="1">
              <a:buNone/>
            </a:pPr>
            <a:r>
              <a:rPr lang="ar-SA" altLang="en-US" sz="3200" kern="1200" dirty="0">
                <a:latin typeface="Traditional Arabic" pitchFamily="18" charset="-78"/>
                <a:cs typeface="Traditional Arabic" pitchFamily="18" charset="-78"/>
              </a:rPr>
              <a:t>4) التأكد من مشاركة الجمهور في تشكيل أهداف المنظمة ووضوح الأهداف لديهم.</a:t>
            </a:r>
            <a:endParaRPr lang="en-US" altLang="en-US" sz="3200" kern="1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ChangeArrowheads="1"/>
          </p:cNvSpPr>
          <p:nvPr/>
        </p:nvSpPr>
        <p:spPr bwMode="auto">
          <a:xfrm>
            <a:off x="3810000" y="2743200"/>
            <a:ext cx="49530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Monotype Sorts" pitchFamily="2" charset="2"/>
              <a:buNone/>
            </a:pPr>
            <a:r>
              <a:rPr lang="ar-SA" altLang="en-US" sz="4000" b="1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ثالثاً </a:t>
            </a:r>
            <a:r>
              <a:rPr lang="ar-SA" altLang="en-US" sz="40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– تحديد </a:t>
            </a:r>
            <a:r>
              <a:rPr lang="ar-SA" altLang="en-US" sz="4000" b="1" dirty="0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rPr>
              <a:t>رؤية المنظمة</a:t>
            </a:r>
            <a:endParaRPr lang="ar-SA" altLang="ar-SA" sz="4000" b="1" dirty="0">
              <a:solidFill>
                <a:schemeClr val="bg1"/>
              </a:solidFill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994307" name="Rectangle 3"/>
          <p:cNvSpPr>
            <a:spLocks noChangeArrowheads="1"/>
          </p:cNvSpPr>
          <p:nvPr/>
        </p:nvSpPr>
        <p:spPr bwMode="auto">
          <a:xfrm>
            <a:off x="2133600" y="411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60400" indent="-660400" algn="just" rtl="1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Monotype Sorts" pitchFamily="2" charset="2"/>
              <a:buNone/>
            </a:pPr>
            <a:r>
              <a:rPr lang="ar-SA" altLang="en-US" sz="3200" dirty="0">
                <a:latin typeface="Traditional Arabic" pitchFamily="18" charset="-78"/>
                <a:cs typeface="Traditional Arabic" pitchFamily="18" charset="-78"/>
              </a:rPr>
              <a:t>صورة ذهنية للمستقبل المنشود</a:t>
            </a:r>
            <a:endParaRPr lang="ar-SA" altLang="ar-SA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8356" name="Rectangle 5"/>
          <p:cNvSpPr>
            <a:spLocks noChangeArrowheads="1"/>
          </p:cNvSpPr>
          <p:nvPr/>
        </p:nvSpPr>
        <p:spPr bwMode="auto">
          <a:xfrm>
            <a:off x="2514600" y="838200"/>
            <a:ext cx="4400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altLang="en-US" sz="4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عناصر صياغة الهوية </a:t>
            </a:r>
            <a:endParaRPr lang="en-US" sz="40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0213"/>
            <a:ext cx="7772400" cy="838200"/>
          </a:xfrm>
        </p:spPr>
        <p:txBody>
          <a:bodyPr anchor="b"/>
          <a:lstStyle/>
          <a:p>
            <a:pPr algn="ctr"/>
            <a:r>
              <a:rPr lang="ar-SA" sz="38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سمات الرؤية الفعالة</a:t>
            </a:r>
            <a:endParaRPr lang="en-US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6115" name="AutoShape 3"/>
          <p:cNvSpPr>
            <a:spLocks noChangeArrowheads="1"/>
          </p:cNvSpPr>
          <p:nvPr/>
        </p:nvSpPr>
        <p:spPr bwMode="auto">
          <a:xfrm>
            <a:off x="1524000" y="1905000"/>
            <a:ext cx="63246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/>
            <a:r>
              <a:rPr lang="ar-SA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تعكس نوايا استراتيجية: (إلى أين .. وليس كيف؟)</a:t>
            </a:r>
          </a:p>
        </p:txBody>
      </p:sp>
      <p:sp>
        <p:nvSpPr>
          <p:cNvPr id="986118" name="AutoShape 6"/>
          <p:cNvSpPr>
            <a:spLocks noChangeArrowheads="1"/>
          </p:cNvSpPr>
          <p:nvPr/>
        </p:nvSpPr>
        <p:spPr bwMode="auto">
          <a:xfrm>
            <a:off x="1524000" y="2590800"/>
            <a:ext cx="6324600" cy="533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lnSpc>
                <a:spcPct val="90000"/>
              </a:lnSpc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لها مدة محددة</a:t>
            </a:r>
          </a:p>
        </p:txBody>
      </p:sp>
      <p:sp>
        <p:nvSpPr>
          <p:cNvPr id="986119" name="AutoShape 7"/>
          <p:cNvSpPr>
            <a:spLocks noChangeArrowheads="1"/>
          </p:cNvSpPr>
          <p:nvPr/>
        </p:nvSpPr>
        <p:spPr bwMode="auto">
          <a:xfrm>
            <a:off x="1524000" y="3200400"/>
            <a:ext cx="6324600" cy="6096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أصيلة وفريدة وتميز المنظمة عن قريناتها</a:t>
            </a:r>
            <a:endParaRPr lang="ar-SA" altLang="ar-SA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6122" name="AutoShape 10"/>
          <p:cNvSpPr>
            <a:spLocks noChangeArrowheads="1"/>
          </p:cNvSpPr>
          <p:nvPr/>
        </p:nvSpPr>
        <p:spPr bwMode="auto">
          <a:xfrm>
            <a:off x="1524000" y="3886200"/>
            <a:ext cx="6324600" cy="533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تشكل تحديا وتعطي إحساساَ بالمصير الواحد	</a:t>
            </a:r>
            <a:endParaRPr lang="ar-SA" altLang="ar-SA" sz="28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6125" name="AutoShape 13"/>
          <p:cNvSpPr>
            <a:spLocks noChangeArrowheads="1"/>
          </p:cNvSpPr>
          <p:nvPr/>
        </p:nvSpPr>
        <p:spPr bwMode="auto">
          <a:xfrm>
            <a:off x="1524000" y="4495800"/>
            <a:ext cx="6324600" cy="533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lnSpc>
                <a:spcPct val="80000"/>
              </a:lnSpc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قفزة إلى الأمام ومن الحاضر إلى المستقبل</a:t>
            </a:r>
          </a:p>
        </p:txBody>
      </p:sp>
      <p:sp>
        <p:nvSpPr>
          <p:cNvPr id="986126" name="AutoShape 14"/>
          <p:cNvSpPr>
            <a:spLocks noChangeArrowheads="1"/>
          </p:cNvSpPr>
          <p:nvPr/>
        </p:nvSpPr>
        <p:spPr bwMode="auto">
          <a:xfrm>
            <a:off x="1524000" y="5181600"/>
            <a:ext cx="6324600" cy="533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1257300" lvl="2" indent="-342900" algn="r" rtl="1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None/>
            </a:pP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لها منظور مستقبلي بعيد </a:t>
            </a:r>
            <a:r>
              <a:rPr lang="ar-SA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المدى </a:t>
            </a: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(طموحه</a:t>
            </a:r>
            <a:r>
              <a:rPr lang="ar-SA" altLang="en-US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ar-SA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6127" name="AutoShape 15"/>
          <p:cNvSpPr>
            <a:spLocks noChangeArrowheads="1"/>
          </p:cNvSpPr>
          <p:nvPr/>
        </p:nvSpPr>
        <p:spPr bwMode="auto">
          <a:xfrm>
            <a:off x="1524000" y="5867400"/>
            <a:ext cx="6324600" cy="533400"/>
          </a:xfrm>
          <a:prstGeom prst="roundRect">
            <a:avLst>
              <a:gd name="adj" fmla="val 16667"/>
            </a:avLst>
          </a:prstGeom>
          <a:solidFill>
            <a:srgbClr val="EAE9B8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rtl="1">
              <a:spcBef>
                <a:spcPct val="45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ar-SA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تنطوي على مغامرة من أجل الإبداع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animBg="1"/>
      <p:bldP spid="986118" grpId="0" animBg="1"/>
      <p:bldP spid="986119" grpId="0" animBg="1"/>
      <p:bldP spid="986122" grpId="0" animBg="1"/>
      <p:bldP spid="986125" grpId="0" animBg="1"/>
      <p:bldP spid="986126" grpId="0" animBg="1"/>
      <p:bldP spid="98612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eeeeg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738187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ar-SA" dirty="0" smtClean="0"/>
              <a:t>العناصر ال 3 للرؤية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SA" dirty="0">
                <a:solidFill>
                  <a:schemeClr val="hlink"/>
                </a:solidFill>
              </a:rPr>
              <a:t> </a:t>
            </a:r>
            <a:r>
              <a:rPr lang="ar-SA" b="1" dirty="0" smtClean="0">
                <a:solidFill>
                  <a:srgbClr val="0070C0"/>
                </a:solidFill>
              </a:rPr>
              <a:t>الموقع الاستراتيجي: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هو المكانة أو المكان التي ترغب المنظمة في الوصول اليها بنهاية زمن 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الخطة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(5-10-15 سنة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(مثلا 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الأول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الثاني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الثالث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محلي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, اقليمي, دولي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30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lnSpc>
                <a:spcPct val="90000"/>
              </a:lnSpc>
            </a:pPr>
            <a:r>
              <a:rPr lang="ar-SA" b="1" dirty="0" smtClean="0">
                <a:solidFill>
                  <a:srgbClr val="0070C0"/>
                </a:solidFill>
              </a:rPr>
              <a:t>الدور الاستراتيجي: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هو المحور أو المحاور الرئيسية لعمل المنظمة والذي سيساعدها في تحقيق الموقع الاستراتيجي المنشود</a:t>
            </a:r>
          </a:p>
          <a:p>
            <a:pPr algn="r" rtl="1">
              <a:lnSpc>
                <a:spcPct val="90000"/>
              </a:lnSpc>
            </a:pPr>
            <a:r>
              <a:rPr lang="ar-SA" b="1" dirty="0" smtClean="0">
                <a:solidFill>
                  <a:srgbClr val="0070C0"/>
                </a:solidFill>
              </a:rPr>
              <a:t>الميزة الاستراتيجية: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هي جوانب التميز التي ستعمل المنظمة على بنائها لتنفيذ الدور الاستراتيجي بكفاءة 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واقتدار 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(1-3 حد أقصى</a:t>
            </a:r>
            <a:r>
              <a:rPr lang="ar-SA" altLang="en-US" sz="30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SA" altLang="en-US" sz="30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altLang="en-US" sz="3000" kern="1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lnSpc>
                <a:spcPct val="90000"/>
              </a:lnSpc>
            </a:pPr>
            <a:endParaRPr lang="ar-SA" dirty="0">
              <a:solidFill>
                <a:schemeClr val="hlink"/>
              </a:solidFill>
            </a:endParaRPr>
          </a:p>
          <a:p>
            <a:pPr algn="r" rtl="1">
              <a:lnSpc>
                <a:spcPct val="90000"/>
              </a:lnSpc>
            </a:pPr>
            <a:endParaRPr lang="en-US" dirty="0"/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endParaRPr lang="ar-SA" dirty="0"/>
          </a:p>
          <a:p>
            <a:pPr algn="r" rtl="1">
              <a:lnSpc>
                <a:spcPct val="90000"/>
              </a:lnSpc>
              <a:buNone/>
            </a:pP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رؤية وحدة التدريب والتعليم الطبي المستمر</a:t>
            </a:r>
            <a:endParaRPr lang="ar-SA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(الريادة والتميز في التدريب والتأهيل والتعليم الطبي المستمر في المنطقة الغربية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>
              <a:buNone/>
            </a:pPr>
            <a:endParaRPr lang="ar-SA" dirty="0" smtClean="0"/>
          </a:p>
          <a:p>
            <a:pPr algn="r">
              <a:buNone/>
            </a:pPr>
            <a:r>
              <a:rPr lang="ar-SA" altLang="en-US" sz="3200" b="1" u="sng" kern="1200" dirty="0" smtClean="0">
                <a:latin typeface="Traditional Arabic" pitchFamily="18" charset="-78"/>
                <a:cs typeface="Traditional Arabic" pitchFamily="18" charset="-78"/>
              </a:rPr>
              <a:t>الموقع الاستراتيجي: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المنطقة الغربية</a:t>
            </a:r>
          </a:p>
          <a:p>
            <a:pPr algn="r">
              <a:buNone/>
            </a:pPr>
            <a:r>
              <a:rPr lang="ar-SA" altLang="en-US" sz="3200" b="1" u="sng" kern="1200" dirty="0" smtClean="0">
                <a:latin typeface="Traditional Arabic" pitchFamily="18" charset="-78"/>
                <a:cs typeface="Traditional Arabic" pitchFamily="18" charset="-78"/>
              </a:rPr>
              <a:t>الدور الاستراتيجي: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التدريب والتأهيل والتعليم الطبي المستمر </a:t>
            </a:r>
          </a:p>
          <a:p>
            <a:pPr algn="r">
              <a:buNone/>
            </a:pPr>
            <a:r>
              <a:rPr lang="ar-SA" altLang="en-US" sz="3200" b="1" u="sng" kern="1200" dirty="0" smtClean="0">
                <a:latin typeface="Traditional Arabic" pitchFamily="18" charset="-78"/>
                <a:cs typeface="Traditional Arabic" pitchFamily="18" charset="-78"/>
              </a:rPr>
              <a:t>الميزة الاستراتيجية: </a:t>
            </a: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الريادة والتميز </a:t>
            </a:r>
          </a:p>
          <a:p>
            <a:pPr>
              <a:buNone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رؤية</a:t>
            </a:r>
            <a:r>
              <a:rPr lang="ar-SA" b="1" dirty="0" smtClean="0">
                <a:solidFill>
                  <a:srgbClr val="7030A0"/>
                </a:solidFill>
              </a:rPr>
              <a:t> </a:t>
            </a:r>
            <a:r>
              <a:rPr lang="ar-SA" sz="38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وحدة التدريب التربوي</a:t>
            </a:r>
            <a:endParaRPr lang="ar-SA" sz="38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(الريادة في التطوير المهني والتربوي في دول الخليج</a:t>
            </a:r>
            <a:r>
              <a:rPr lang="ar-SA" altLang="en-US" sz="3200" kern="12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altLang="en-US" sz="3200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دول الخليج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b="1" kern="1200" dirty="0" smtClean="0">
                <a:latin typeface="Traditional Arabic" pitchFamily="18" charset="-78"/>
                <a:cs typeface="Traditional Arabic" pitchFamily="18" charset="-78"/>
              </a:rPr>
              <a:t>الموقع </a:t>
            </a:r>
            <a:r>
              <a:rPr lang="ar-SA" altLang="en-US" sz="3200" b="1" kern="1200" dirty="0" err="1" smtClean="0">
                <a:latin typeface="Traditional Arabic" pitchFamily="18" charset="-78"/>
                <a:cs typeface="Traditional Arabic" pitchFamily="18" charset="-78"/>
              </a:rPr>
              <a:t>الاستراتيجي:</a:t>
            </a:r>
            <a:endParaRPr lang="ar-SA" altLang="en-US" sz="3200" b="1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التطوير المهني والتربوي</a:t>
            </a:r>
            <a:r>
              <a:rPr lang="en-US" altLang="en-US" sz="32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altLang="en-US" sz="3200" b="1" kern="1200" dirty="0" smtClean="0">
                <a:latin typeface="Traditional Arabic" pitchFamily="18" charset="-78"/>
                <a:cs typeface="Traditional Arabic" pitchFamily="18" charset="-78"/>
              </a:rPr>
              <a:t>الدور </a:t>
            </a:r>
            <a:r>
              <a:rPr lang="ar-SA" altLang="en-US" sz="3200" b="1" kern="1200" dirty="0" err="1" smtClean="0">
                <a:latin typeface="Traditional Arabic" pitchFamily="18" charset="-78"/>
                <a:cs typeface="Traditional Arabic" pitchFamily="18" charset="-78"/>
              </a:rPr>
              <a:t>الاستراتيجي:</a:t>
            </a:r>
            <a:endParaRPr lang="ar-SA" altLang="en-US" sz="3200" b="1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>
              <a:buNone/>
            </a:pPr>
            <a:r>
              <a:rPr lang="ar-SA" altLang="en-US" sz="3200" kern="1200" dirty="0" smtClean="0">
                <a:latin typeface="Traditional Arabic" pitchFamily="18" charset="-78"/>
                <a:cs typeface="Traditional Arabic" pitchFamily="18" charset="-78"/>
              </a:rPr>
              <a:t>الريادة</a:t>
            </a:r>
            <a:r>
              <a:rPr lang="en-US" sz="3200" b="1" dirty="0" smtClean="0"/>
              <a:t> </a:t>
            </a:r>
            <a:r>
              <a:rPr lang="ar-SA" altLang="en-US" sz="3200" b="1" kern="1200" dirty="0" smtClean="0">
                <a:latin typeface="Traditional Arabic" pitchFamily="18" charset="-78"/>
                <a:cs typeface="Traditional Arabic" pitchFamily="18" charset="-78"/>
              </a:rPr>
              <a:t>الميزة </a:t>
            </a:r>
            <a:r>
              <a:rPr lang="ar-SA" altLang="en-US" sz="3200" b="1" kern="1200" dirty="0" err="1" smtClean="0">
                <a:latin typeface="Traditional Arabic" pitchFamily="18" charset="-78"/>
                <a:cs typeface="Traditional Arabic" pitchFamily="18" charset="-78"/>
              </a:rPr>
              <a:t>الاستراتيجية:</a:t>
            </a:r>
            <a:endParaRPr lang="ar-SA" altLang="en-US" sz="3200" b="1" kern="12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buNone/>
            </a:pPr>
            <a:endParaRPr lang="ar-SA" dirty="0" smtClean="0"/>
          </a:p>
          <a:p>
            <a:pPr algn="r">
              <a:buNone/>
            </a:pPr>
            <a:r>
              <a:rPr lang="en-US" altLang="en-US" sz="3000" kern="1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dirty="0" smtClean="0"/>
          </a:p>
          <a:p>
            <a:pPr algn="ctr">
              <a:buNone/>
            </a:pPr>
            <a:r>
              <a:rPr lang="ar-SA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FedEx_Corporation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807720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f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792480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1143000"/>
          </a:xfrm>
          <a:noFill/>
        </p:spPr>
        <p:txBody>
          <a:bodyPr lIns="92075" tIns="46038" rIns="92075" bIns="46038"/>
          <a:lstStyle/>
          <a:p>
            <a:pPr algn="r"/>
            <a:r>
              <a:rPr lang="ar-SA" sz="34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      نموذج التخطيط الاستراتيجي</a:t>
            </a:r>
            <a:endParaRPr lang="en-US" sz="34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219200"/>
            <a:ext cx="6172200" cy="5410413"/>
            <a:chOff x="384" y="1064"/>
            <a:chExt cx="3408" cy="3352"/>
          </a:xfrm>
        </p:grpSpPr>
        <p:sp>
          <p:nvSpPr>
            <p:cNvPr id="134149" name="Oval 4"/>
            <p:cNvSpPr>
              <a:spLocks noChangeArrowheads="1"/>
            </p:cNvSpPr>
            <p:nvPr/>
          </p:nvSpPr>
          <p:spPr bwMode="auto">
            <a:xfrm>
              <a:off x="920" y="1784"/>
              <a:ext cx="2392" cy="2392"/>
            </a:xfrm>
            <a:prstGeom prst="ellipse">
              <a:avLst/>
            </a:prstGeom>
            <a:solidFill>
              <a:srgbClr val="CCE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0" name="Oval 5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1" name="AutoShape 6"/>
            <p:cNvSpPr>
              <a:spLocks noChangeArrowheads="1"/>
            </p:cNvSpPr>
            <p:nvPr/>
          </p:nvSpPr>
          <p:spPr bwMode="auto">
            <a:xfrm>
              <a:off x="1208" y="2072"/>
              <a:ext cx="1816" cy="1816"/>
            </a:xfrm>
            <a:prstGeom prst="octagon">
              <a:avLst>
                <a:gd name="adj" fmla="val 29278"/>
              </a:avLst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2" name="Oval 7"/>
            <p:cNvSpPr>
              <a:spLocks noChangeArrowheads="1"/>
            </p:cNvSpPr>
            <p:nvPr/>
          </p:nvSpPr>
          <p:spPr bwMode="auto">
            <a:xfrm>
              <a:off x="1472" y="2360"/>
              <a:ext cx="1288" cy="1288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عملية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التخطيط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62000" rtl="1" eaLnBrk="0" hangingPunct="0"/>
              <a:r>
                <a:rPr lang="ar-SA" sz="2800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الاستراتيجي</a:t>
              </a:r>
              <a:endPara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28" name="AutoShape 8"/>
            <p:cNvSpPr>
              <a:spLocks noChangeArrowheads="1"/>
            </p:cNvSpPr>
            <p:nvPr/>
          </p:nvSpPr>
          <p:spPr bwMode="auto">
            <a:xfrm>
              <a:off x="1784" y="106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875529" name="AutoShape 9"/>
            <p:cNvSpPr>
              <a:spLocks noChangeArrowheads="1"/>
            </p:cNvSpPr>
            <p:nvPr/>
          </p:nvSpPr>
          <p:spPr bwMode="auto">
            <a:xfrm>
              <a:off x="1736" y="1592"/>
              <a:ext cx="760" cy="424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b="1" dirty="0">
                  <a:solidFill>
                    <a:srgbClr val="003399"/>
                  </a:solidFill>
                </a:rPr>
                <a:t>التخطيط للتخطيط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  <p:sp>
          <p:nvSpPr>
            <p:cNvPr id="875530" name="AutoShape 10"/>
            <p:cNvSpPr>
              <a:spLocks noChangeArrowheads="1"/>
            </p:cNvSpPr>
            <p:nvPr/>
          </p:nvSpPr>
          <p:spPr bwMode="auto">
            <a:xfrm>
              <a:off x="384" y="2024"/>
              <a:ext cx="912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1" name="AutoShape 11"/>
            <p:cNvSpPr>
              <a:spLocks noChangeArrowheads="1"/>
            </p:cNvSpPr>
            <p:nvPr/>
          </p:nvSpPr>
          <p:spPr bwMode="auto">
            <a:xfrm>
              <a:off x="2888" y="2072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endParaRPr lang="ar-SA" b="1" dirty="0">
                <a:solidFill>
                  <a:srgbClr val="003399"/>
                </a:solidFill>
              </a:endParaRP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التحليل</a:t>
              </a:r>
              <a:endParaRPr lang="ar-SA" sz="2000" b="1" dirty="0">
                <a:solidFill>
                  <a:srgbClr val="003399"/>
                </a:solidFill>
              </a:endParaRPr>
            </a:p>
            <a:p>
              <a:pPr algn="ctr" defTabSz="762000"/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2" name="AutoShape 12"/>
            <p:cNvSpPr>
              <a:spLocks noChangeArrowheads="1"/>
            </p:cNvSpPr>
            <p:nvPr/>
          </p:nvSpPr>
          <p:spPr bwMode="auto">
            <a:xfrm>
              <a:off x="3128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r>
                <a:rPr lang="ar-SA" sz="2000" b="1" dirty="0" smtClean="0">
                  <a:solidFill>
                    <a:srgbClr val="003399"/>
                  </a:solidFill>
                </a:rPr>
                <a:t>الهوية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875533" name="AutoShape 13"/>
            <p:cNvSpPr>
              <a:spLocks noChangeArrowheads="1"/>
            </p:cNvSpPr>
            <p:nvPr/>
          </p:nvSpPr>
          <p:spPr bwMode="auto">
            <a:xfrm>
              <a:off x="392" y="2840"/>
              <a:ext cx="664" cy="328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34" name="AutoShape 14"/>
            <p:cNvSpPr>
              <a:spLocks noChangeArrowheads="1"/>
            </p:cNvSpPr>
            <p:nvPr/>
          </p:nvSpPr>
          <p:spPr bwMode="auto">
            <a:xfrm>
              <a:off x="847" y="3802"/>
              <a:ext cx="664" cy="472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0" name="Line 15"/>
            <p:cNvSpPr>
              <a:spLocks noChangeShapeType="1"/>
            </p:cNvSpPr>
            <p:nvPr/>
          </p:nvSpPr>
          <p:spPr bwMode="auto">
            <a:xfrm>
              <a:off x="2116" y="2212"/>
              <a:ext cx="288" cy="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1" name="Line 16"/>
            <p:cNvSpPr>
              <a:spLocks noChangeShapeType="1"/>
            </p:cNvSpPr>
            <p:nvPr/>
          </p:nvSpPr>
          <p:spPr bwMode="auto">
            <a:xfrm>
              <a:off x="2116" y="2116"/>
              <a:ext cx="0" cy="192"/>
            </a:xfrm>
            <a:prstGeom prst="line">
              <a:avLst/>
            </a:prstGeom>
            <a:noFill/>
            <a:ln w="762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4162" name="Line 17"/>
            <p:cNvSpPr>
              <a:spLocks noChangeShapeType="1"/>
            </p:cNvSpPr>
            <p:nvPr/>
          </p:nvSpPr>
          <p:spPr bwMode="auto">
            <a:xfrm>
              <a:off x="2116" y="1444"/>
              <a:ext cx="0" cy="144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75539" name="AutoShape 19"/>
            <p:cNvSpPr>
              <a:spLocks noChangeArrowheads="1"/>
            </p:cNvSpPr>
            <p:nvPr/>
          </p:nvSpPr>
          <p:spPr bwMode="auto">
            <a:xfrm>
              <a:off x="2404" y="3849"/>
              <a:ext cx="715" cy="567"/>
            </a:xfrm>
            <a:prstGeom prst="roundRect">
              <a:avLst>
                <a:gd name="adj" fmla="val 12486"/>
              </a:avLst>
            </a:prstGeom>
            <a:solidFill>
              <a:srgbClr val="CCFFCC"/>
            </a:solidFill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القضايا </a:t>
              </a:r>
            </a:p>
            <a:p>
              <a:pPr algn="ctr" defTabSz="762000"/>
              <a:r>
                <a:rPr lang="ar-SA" sz="2000" b="1" dirty="0" smtClean="0">
                  <a:solidFill>
                    <a:srgbClr val="003399"/>
                  </a:solidFill>
                </a:rPr>
                <a:t>الاستراتيجية</a:t>
              </a:r>
              <a:endParaRPr lang="en-US" sz="2000" b="1" dirty="0">
                <a:solidFill>
                  <a:srgbClr val="003399"/>
                </a:solidFill>
              </a:endParaRPr>
            </a:p>
            <a:p>
              <a:pPr algn="ctr" defTabSz="762000" rtl="1" eaLnBrk="0" hangingPunct="0"/>
              <a:endPara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5540" name="AutoShape 20"/>
            <p:cNvSpPr>
              <a:spLocks noChangeArrowheads="1"/>
            </p:cNvSpPr>
            <p:nvPr/>
          </p:nvSpPr>
          <p:spPr bwMode="auto">
            <a:xfrm>
              <a:off x="728" y="1304"/>
              <a:ext cx="664" cy="328"/>
            </a:xfrm>
            <a:prstGeom prst="roundRect">
              <a:avLst>
                <a:gd name="adj" fmla="val 12486"/>
              </a:avLst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 rtl="1" eaLnBrk="0" hangingPunct="0"/>
              <a:endParaRPr lang="ar-SA" sz="2400" b="1">
                <a:solidFill>
                  <a:schemeClr val="bg1"/>
                </a:solidFill>
                <a:latin typeface="Times New Roman" pitchFamily="18" charset="0"/>
                <a:cs typeface="Simplified Arabic" pitchFamily="18" charset="-78"/>
              </a:endParaRPr>
            </a:p>
          </p:txBody>
        </p:sp>
        <p:sp>
          <p:nvSpPr>
            <p:cNvPr id="134166" name="Line 21"/>
            <p:cNvSpPr>
              <a:spLocks noChangeShapeType="1"/>
            </p:cNvSpPr>
            <p:nvPr/>
          </p:nvSpPr>
          <p:spPr bwMode="auto">
            <a:xfrm>
              <a:off x="1348" y="1684"/>
              <a:ext cx="144" cy="288"/>
            </a:xfrm>
            <a:prstGeom prst="line">
              <a:avLst/>
            </a:prstGeom>
            <a:noFill/>
            <a:ln w="57150">
              <a:noFill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75542" name="AutoShape 22"/>
          <p:cNvSpPr>
            <a:spLocks noChangeArrowheads="1"/>
          </p:cNvSpPr>
          <p:nvPr/>
        </p:nvSpPr>
        <p:spPr bwMode="auto">
          <a:xfrm>
            <a:off x="457200" y="685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خطوات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2743200" y="57150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6699"/>
                </a:solidFill>
              </a:rPr>
              <a:t>مؤشرات الأداء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1828800" y="39624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3399"/>
                </a:solidFill>
              </a:rPr>
              <a:t>الخطط التنفيذية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1828800" y="2819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99"/>
                </a:solidFill>
              </a:rPr>
              <a:t>التقييم والمتابعة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42" grpId="0" animBg="1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4846</TotalTime>
  <Words>4389</Words>
  <Application>Microsoft Office PowerPoint</Application>
  <PresentationFormat>عرض على الشاشة (3:4)‏</PresentationFormat>
  <Paragraphs>1115</Paragraphs>
  <Slides>152</Slides>
  <Notes>84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152</vt:i4>
      </vt:variant>
    </vt:vector>
  </HeadingPairs>
  <TitlesOfParts>
    <vt:vector size="164" baseType="lpstr">
      <vt:lpstr>Agency FB</vt:lpstr>
      <vt:lpstr>Arial</vt:lpstr>
      <vt:lpstr>Arial Black</vt:lpstr>
      <vt:lpstr>Berlin Sans FB</vt:lpstr>
      <vt:lpstr>Gill Sans MT</vt:lpstr>
      <vt:lpstr>Monotype Sorts</vt:lpstr>
      <vt:lpstr>Simplified Arabic</vt:lpstr>
      <vt:lpstr>Tahoma</vt:lpstr>
      <vt:lpstr>Times New Roman</vt:lpstr>
      <vt:lpstr>Traditional Arabic</vt:lpstr>
      <vt:lpstr>Wingdings</vt:lpstr>
      <vt:lpstr>Layers</vt:lpstr>
      <vt:lpstr>عرض تقديمي في PowerPoint</vt:lpstr>
      <vt:lpstr>Strategic Planning التخطيط الاستراتيجي</vt:lpstr>
      <vt:lpstr>التعارف</vt:lpstr>
      <vt:lpstr>المدرب</vt:lpstr>
      <vt:lpstr>المدربة</vt:lpstr>
      <vt:lpstr>اتفاقيات</vt:lpstr>
      <vt:lpstr>البرنامج والتوقيت</vt:lpstr>
      <vt:lpstr>مخرجات التعلم </vt:lpstr>
      <vt:lpstr>عرض تقديمي في PowerPoint</vt:lpstr>
      <vt:lpstr>أي توقعات أخرى</vt:lpstr>
      <vt:lpstr>محاور الدورة</vt:lpstr>
      <vt:lpstr>تمرين</vt:lpstr>
      <vt:lpstr>المحور الأول</vt:lpstr>
      <vt:lpstr>دقيقة تأمل</vt:lpstr>
      <vt:lpstr>عرض تقديمي في PowerPoint</vt:lpstr>
      <vt:lpstr>What is strategic planning?</vt:lpstr>
      <vt:lpstr>ما هو التخطيط الاستراتيجي؟</vt:lpstr>
      <vt:lpstr>المحور الثاني</vt:lpstr>
      <vt:lpstr>دقيقة تأمل</vt:lpstr>
      <vt:lpstr>أهمية التخطيط الاستراتيجي </vt:lpstr>
      <vt:lpstr>المحور الثالث</vt:lpstr>
      <vt:lpstr>       نموذج التخطيط الاستراتيجي</vt:lpstr>
      <vt:lpstr>الخطوات ال 7 للتخطيط الاستراتيجي 7 steps of strategic planning</vt:lpstr>
      <vt:lpstr>عرض تقديمي في PowerPoint</vt:lpstr>
      <vt:lpstr>الخطوة الأولى في التخطيط الاستراتيجي </vt:lpstr>
      <vt:lpstr>الاعداد للتخطيط الاستراتيجي (التخطيط للتخطيط)</vt:lpstr>
      <vt:lpstr>Planning for planning</vt:lpstr>
      <vt:lpstr>سؤال</vt:lpstr>
      <vt:lpstr>       نموذج التخطيط الاستراتيجي</vt:lpstr>
      <vt:lpstr>الخطوات ال 7 للتخطيط الاستراتيجي 7 steps of strategic planning</vt:lpstr>
      <vt:lpstr>الخطوة الثانية في التخطيط الاستراتيجي </vt:lpstr>
      <vt:lpstr>تحليل البيئة الخارجيةوالداخلية  </vt:lpstr>
      <vt:lpstr>PESTLE Analysis</vt:lpstr>
      <vt:lpstr>عرض تقديمي في PowerPoint</vt:lpstr>
      <vt:lpstr>EXAMPLE OF PESTLE</vt:lpstr>
      <vt:lpstr>عرض تقديمي في PowerPoint</vt:lpstr>
      <vt:lpstr>ملخص لنتائج التحليل بشكل عام</vt:lpstr>
      <vt:lpstr>EXAMPLE OF PESTLE</vt:lpstr>
      <vt:lpstr>عرض تقديمي في PowerPoint</vt:lpstr>
      <vt:lpstr>عرض تقديمي في PowerPoint</vt:lpstr>
      <vt:lpstr>SWOT Analysis</vt:lpstr>
      <vt:lpstr>SWOT</vt:lpstr>
      <vt:lpstr>SWOT</vt:lpstr>
      <vt:lpstr>EXAMPLE OF SWOT</vt:lpstr>
      <vt:lpstr>SWOT</vt:lpstr>
      <vt:lpstr>قرارات ونتائج</vt:lpstr>
      <vt:lpstr>عرض تقديمي في PowerPoint</vt:lpstr>
      <vt:lpstr>عرض تقديمي في PowerPoint</vt:lpstr>
      <vt:lpstr>Blue ocean Analysis</vt:lpstr>
      <vt:lpstr>عرض تقديمي في PowerPoint</vt:lpstr>
      <vt:lpstr>عرض تقديمي في PowerPoint</vt:lpstr>
      <vt:lpstr>عرض تقديمي في PowerPoint</vt:lpstr>
      <vt:lpstr> واستشراف المستقبل تحليل الاحتياجات</vt:lpstr>
      <vt:lpstr>       نموذج التخطيط الاستراتيجي</vt:lpstr>
      <vt:lpstr>الخطوات ال 7 للتخطيط الاستراتيجي 7 steps of strategic planning</vt:lpstr>
      <vt:lpstr>الخطوة الثالثة في التخطيط الاستراتيجي</vt:lpstr>
      <vt:lpstr>Identity formulationصياغة الهوية  </vt:lpstr>
      <vt:lpstr>عرض تقديمي في PowerPoint</vt:lpstr>
      <vt:lpstr>عرض تقديمي في PowerPoint</vt:lpstr>
      <vt:lpstr>عرض تقديمي في PowerPoint</vt:lpstr>
      <vt:lpstr>تمرين</vt:lpstr>
      <vt:lpstr>قيم المنظمة</vt:lpstr>
      <vt:lpstr>مستويات القيم</vt:lpstr>
      <vt:lpstr>طريقة اختيار القيم</vt:lpstr>
      <vt:lpstr>أولا: القيم على مستوى الأفراد</vt:lpstr>
      <vt:lpstr>عرض تقديمي في PowerPoint</vt:lpstr>
      <vt:lpstr>اختر 6 من القيم بناء على قوة التمثيل والأهمية لك</vt:lpstr>
      <vt:lpstr>اختر 3 من القيم بناء على قوة التمثيل والأهمية لك</vt:lpstr>
      <vt:lpstr>ثانيا: القيم على مستوى المجموعة</vt:lpstr>
      <vt:lpstr>عرض تقديمي في PowerPoint</vt:lpstr>
      <vt:lpstr>اختر 3 من القيم بناء على قوة التمثيل والأهمية لك</vt:lpstr>
      <vt:lpstr>ثالثا: القيم على مستوى المنظمة</vt:lpstr>
      <vt:lpstr>عرض تقديمي في PowerPoint</vt:lpstr>
      <vt:lpstr>اختر 3 من القيم بناء على قوة التمثيل والأهمية لك</vt:lpstr>
      <vt:lpstr>رابعا: القيم النهائية للجامعة</vt:lpstr>
      <vt:lpstr>عرض تقديمي في PowerPoint</vt:lpstr>
      <vt:lpstr>تمرين</vt:lpstr>
      <vt:lpstr>عرض تقديمي في PowerPoint</vt:lpstr>
      <vt:lpstr>عرض تقديمي في PowerPoint</vt:lpstr>
      <vt:lpstr>ما هو هدفنا في الوجود؟ ولماذا وجدنا؟ </vt:lpstr>
      <vt:lpstr>تمرين</vt:lpstr>
      <vt:lpstr>تمرين</vt:lpstr>
      <vt:lpstr>تمرين</vt:lpstr>
      <vt:lpstr>تمرين</vt:lpstr>
      <vt:lpstr>تمرين</vt:lpstr>
      <vt:lpstr>تمرين</vt:lpstr>
      <vt:lpstr>رسالة كلية الطب</vt:lpstr>
      <vt:lpstr>رسالة مدينة الملك عبدالله الطبية</vt:lpstr>
      <vt:lpstr>عرض تقديمي في PowerPoint</vt:lpstr>
      <vt:lpstr>تمرين</vt:lpstr>
      <vt:lpstr>عرض تقديمي في PowerPoint</vt:lpstr>
      <vt:lpstr>سمات الرؤية الفعالة</vt:lpstr>
      <vt:lpstr>عرض تقديمي في PowerPoint</vt:lpstr>
      <vt:lpstr>العناصر ال 3 للرؤية</vt:lpstr>
      <vt:lpstr>رؤية وحدة التدريب والتعليم الطبي المستمر</vt:lpstr>
      <vt:lpstr> رؤية وحدة التدريب التربوي</vt:lpstr>
      <vt:lpstr>عرض تقديمي في PowerPoint</vt:lpstr>
      <vt:lpstr>عرض تقديمي في PowerPoint</vt:lpstr>
      <vt:lpstr>       نموذج التخطيط الاستراتيجي</vt:lpstr>
      <vt:lpstr>الخطوات ال 7 للتخطيط الاستراتيجي 7 steps of strategic planning</vt:lpstr>
      <vt:lpstr>عرض تقديمي في PowerPoint</vt:lpstr>
      <vt:lpstr>الخطوة الرابعة في التخطيط الاستراتيجي </vt:lpstr>
      <vt:lpstr>     القضايا الاستراتيجية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القضايا الاستراتيجية  Strategic Factors/Domains/Themes</vt:lpstr>
      <vt:lpstr>العناصر الرئيسية للقضايا الإستراتيجية</vt:lpstr>
      <vt:lpstr>معايير الاعتماد الوطني  القضايا الإستراتيجية</vt:lpstr>
      <vt:lpstr>الحالية للجامعة القضايا الإستراتيجية</vt:lpstr>
      <vt:lpstr>عرض تقديمي في PowerPoint</vt:lpstr>
      <vt:lpstr>المبادرات الاستراتيجية  Strategic initiatives</vt:lpstr>
      <vt:lpstr>المشاريع الاستراتيجية  </vt:lpstr>
      <vt:lpstr>عرض تقديمي في PowerPoint</vt:lpstr>
      <vt:lpstr>       نموذج التخطيط الاستراتيجي</vt:lpstr>
      <vt:lpstr>الخطوات ال 7 للتخطيط الاستراتيجي 7 steps of strategic planning</vt:lpstr>
      <vt:lpstr>عرض تقديمي في PowerPoint</vt:lpstr>
      <vt:lpstr>الخطوة الخامسة في التخطيط الاستراتيجي </vt:lpstr>
      <vt:lpstr>     مؤشرات قياس الأداء </vt:lpstr>
      <vt:lpstr>عرض تقديمي في PowerPoint</vt:lpstr>
      <vt:lpstr>تمرين</vt:lpstr>
      <vt:lpstr>عرض تقديمي في PowerPoint</vt:lpstr>
      <vt:lpstr>مثال على مؤشرات قياس الأداء في الجامعة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 على مؤشرات قياس الأداء لمشروع انشاء النادي الطلابي </vt:lpstr>
      <vt:lpstr>       نموذج التخطيط الاستراتيجي</vt:lpstr>
      <vt:lpstr>الخطوات ال 7 للتخطيط الاستراتيجي</vt:lpstr>
      <vt:lpstr>عرض تقديمي في PowerPoint</vt:lpstr>
      <vt:lpstr>الخطوة السادسة في التخطيط الاستراتيجي </vt:lpstr>
      <vt:lpstr>التخطيط التنفيذي (كيف نصل إلى ما نريد؟) Action plans</vt:lpstr>
      <vt:lpstr>مثال على المرجعية التنفيذية للإستراتيجية</vt:lpstr>
      <vt:lpstr>SMART Goals</vt:lpstr>
      <vt:lpstr>هدف ذكي</vt:lpstr>
      <vt:lpstr>دقيقة تأمل</vt:lpstr>
      <vt:lpstr>التنفيذ على المستوى الاستراتيجي</vt:lpstr>
      <vt:lpstr>       نموذج التخطيط الاستراتيجي</vt:lpstr>
      <vt:lpstr>الخطوات ال 7 للتخطيط الاستراتيجي</vt:lpstr>
      <vt:lpstr>عرض تقديمي في PowerPoint</vt:lpstr>
      <vt:lpstr>الخطوة السابعة في التخطيط الاستراتيجي </vt:lpstr>
      <vt:lpstr>المراجعة والتقييم والمتابعة</vt:lpstr>
      <vt:lpstr>Business model canvas</vt:lpstr>
      <vt:lpstr>Business model canvas</vt:lpstr>
      <vt:lpstr>       نموذج التخطيط الاستراتيجي</vt:lpstr>
      <vt:lpstr>الخطوات ال 7 للتخطيط الاستراتيجي</vt:lpstr>
      <vt:lpstr>عرض تقديمي في PowerPoint</vt:lpstr>
      <vt:lpstr>ما هو أكثر شيء استفدته من الدورة؟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ورشة عمل تصميم الخطة الاستراتيجية لكلية الصيدلة للخمس سنوات القادمة</dc:title>
  <dc:creator>uqu</dc:creator>
  <cp:lastModifiedBy>Ismail M. Alkhalid</cp:lastModifiedBy>
  <cp:revision>435</cp:revision>
  <dcterms:created xsi:type="dcterms:W3CDTF">2011-01-15T03:43:40Z</dcterms:created>
  <dcterms:modified xsi:type="dcterms:W3CDTF">2017-12-17T05:28:30Z</dcterms:modified>
</cp:coreProperties>
</file>